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27" r:id="rId2"/>
    <p:sldId id="312" r:id="rId3"/>
    <p:sldId id="278" r:id="rId4"/>
    <p:sldId id="279" r:id="rId5"/>
    <p:sldId id="280" r:id="rId6"/>
    <p:sldId id="281" r:id="rId7"/>
    <p:sldId id="287" r:id="rId8"/>
    <p:sldId id="284" r:id="rId9"/>
    <p:sldId id="321" r:id="rId10"/>
    <p:sldId id="323" r:id="rId11"/>
    <p:sldId id="324" r:id="rId12"/>
    <p:sldId id="325" r:id="rId13"/>
    <p:sldId id="289" r:id="rId14"/>
    <p:sldId id="316" r:id="rId15"/>
    <p:sldId id="295" r:id="rId16"/>
    <p:sldId id="298" r:id="rId17"/>
    <p:sldId id="296" r:id="rId18"/>
    <p:sldId id="299" r:id="rId19"/>
    <p:sldId id="322" r:id="rId20"/>
    <p:sldId id="302" r:id="rId21"/>
    <p:sldId id="326" r:id="rId22"/>
    <p:sldId id="304" r:id="rId23"/>
    <p:sldId id="305" r:id="rId24"/>
    <p:sldId id="306" r:id="rId25"/>
    <p:sldId id="307" r:id="rId26"/>
    <p:sldId id="317" r:id="rId27"/>
    <p:sldId id="309" r:id="rId28"/>
    <p:sldId id="315" r:id="rId29"/>
    <p:sldId id="32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chenne" initials="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052"/>
    <a:srgbClr val="99CCFF"/>
    <a:srgbClr val="FFFF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14" autoAdjust="0"/>
    <p:restoredTop sz="81105" autoAdjust="0"/>
  </p:normalViewPr>
  <p:slideViewPr>
    <p:cSldViewPr showGuides="1">
      <p:cViewPr>
        <p:scale>
          <a:sx n="75" d="100"/>
          <a:sy n="75" d="100"/>
        </p:scale>
        <p:origin x="-984" y="258"/>
      </p:cViewPr>
      <p:guideLst>
        <p:guide orient="horz" pos="4319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8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9.emf"/><Relationship Id="rId6" Type="http://schemas.openxmlformats.org/officeDocument/2006/relationships/image" Target="../media/image10.e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EA347-916E-4106-8C7F-DB930E593543}" type="datetimeFigureOut">
              <a:rPr lang="ko-KR" altLang="en-US" smtClean="0"/>
              <a:pPr/>
              <a:t>2009-07-29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F8073-EB8E-43D2-8A83-B98D87C42F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6655C-9B17-424F-BA7F-92C37478441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6655C-9B17-424F-BA7F-92C37478441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6655C-9B17-424F-BA7F-92C37478441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6655C-9B17-424F-BA7F-92C37478441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6655C-9B17-424F-BA7F-92C37478441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6655C-9B17-424F-BA7F-92C37478441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6655C-9B17-424F-BA7F-92C37478441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6655C-9B17-424F-BA7F-92C37478441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6655C-9B17-424F-BA7F-92C37478441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6655C-9B17-424F-BA7F-92C37478441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6655C-9B17-424F-BA7F-92C37478441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6655C-9B17-424F-BA7F-92C37478441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6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F8073-EB8E-43D2-8A83-B98D87C42F1F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6655C-9B17-424F-BA7F-92C37478441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400800"/>
            <a:ext cx="19812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291138" y="6515100"/>
            <a:ext cx="1839912" cy="244475"/>
          </a:xfrm>
        </p:spPr>
        <p:txBody>
          <a:bodyPr/>
          <a:lstStyle>
            <a:lvl1pPr algn="r">
              <a:defRPr b="0" i="1"/>
            </a:lvl1pPr>
          </a:lstStyle>
          <a:p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8600" y="6400800"/>
            <a:ext cx="3810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6577465-A498-4774-99AF-B19D939A6CFE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667000"/>
            <a:ext cx="6400800" cy="942975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362200"/>
            <a:ext cx="5791200" cy="304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pic>
        <p:nvPicPr>
          <p:cNvPr id="3106" name="Picture 34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45488" y="5888038"/>
            <a:ext cx="685800" cy="904875"/>
          </a:xfrm>
          <a:prstGeom prst="rect">
            <a:avLst/>
          </a:prstGeom>
          <a:noFill/>
        </p:spPr>
      </p:pic>
      <p:pic>
        <p:nvPicPr>
          <p:cNvPr id="3107" name="Picture 35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18439" y="5869342"/>
            <a:ext cx="1323974" cy="98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BCCF75-A4A4-48D1-A5C7-1BCCF8E756FC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77025" y="503238"/>
            <a:ext cx="2047875" cy="58975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0" y="503238"/>
            <a:ext cx="5991225" cy="58975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B1FF75-A382-415C-BAC7-773E12C26667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90600" y="503238"/>
            <a:ext cx="7086600" cy="48736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191500" cy="5105400"/>
          </a:xfrm>
        </p:spPr>
        <p:txBody>
          <a:bodyPr/>
          <a:lstStyle/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6553200" y="65055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4191000" y="6505575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A33218F9-7855-420B-B070-16B2371005B3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>
          <a:xfrm>
            <a:off x="381000" y="6505575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79FBE3-5114-4849-AA95-0F4A58636E99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0535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AF53AB-F2D3-4E38-8F6A-9FAC94B44BC9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1AD67-9C2D-46BE-8041-9588D192A47A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24B7AE-3078-4997-9AB7-B62C51546F71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FF8447-120F-4069-918A-EAFAC8ED8B30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279928-5B34-436F-BA5A-E6860B4C1C06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5894B7-E4A9-4CF3-A87A-3F5DF89EC06E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95400"/>
            <a:ext cx="8191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0557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a typeface="굴림" charset="-127"/>
              </a:defRPr>
            </a:lvl1pPr>
          </a:lstStyle>
          <a:p>
            <a:fld id="{3125EA9F-1703-4082-A584-6766338CA857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503238"/>
            <a:ext cx="7086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a typeface="굴림" charset="-127"/>
              </a:defRPr>
            </a:lvl1pPr>
          </a:lstStyle>
          <a:p>
            <a:endParaRPr lang="en-US" altLang="ko-KR"/>
          </a:p>
        </p:txBody>
      </p:sp>
      <p:pic>
        <p:nvPicPr>
          <p:cNvPr id="1125" name="Picture 101" descr="arrow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77200" y="457200"/>
            <a:ext cx="609600" cy="609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209676" y="1571612"/>
            <a:ext cx="6719910" cy="19669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Tensor-Based Algorithm for High-Order Graph Matching</a:t>
            </a:r>
            <a:endParaRPr kumimoji="0" lang="en-US" altLang="ko-KR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 bwMode="gray">
          <a:xfrm>
            <a:off x="2447956" y="3429000"/>
            <a:ext cx="51958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Olivier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Duchenne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Francis Bach,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Inso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Kweon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Jean Ponce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École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Supérieure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INRIA, KAIST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35" y="5000636"/>
            <a:ext cx="1437949" cy="146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5357826"/>
            <a:ext cx="1323974" cy="98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3425" y="5824554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>
                <a:solidFill>
                  <a:schemeClr val="bg1"/>
                </a:solidFill>
              </a:rPr>
              <a:t>Team Willow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209924" name="Picture 4" descr="E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6433" y="4929198"/>
            <a:ext cx="1952625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945" y="2740020"/>
            <a:ext cx="380486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타원 6"/>
          <p:cNvSpPr/>
          <p:nvPr/>
        </p:nvSpPr>
        <p:spPr>
          <a:xfrm>
            <a:off x="875087" y="3538538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2803913" y="3205162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2" name="직선 연결선 11"/>
          <p:cNvCxnSpPr>
            <a:stCxn id="7" idx="6"/>
            <a:endCxn id="8" idx="2"/>
          </p:cNvCxnSpPr>
          <p:nvPr/>
        </p:nvCxnSpPr>
        <p:spPr bwMode="auto">
          <a:xfrm flipV="1">
            <a:off x="1027487" y="3281362"/>
            <a:ext cx="1776426" cy="33337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직선 연결선 27"/>
          <p:cNvCxnSpPr/>
          <p:nvPr/>
        </p:nvCxnSpPr>
        <p:spPr bwMode="auto">
          <a:xfrm flipV="1">
            <a:off x="928662" y="2786058"/>
            <a:ext cx="1776426" cy="33337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직선 연결선 31"/>
          <p:cNvCxnSpPr/>
          <p:nvPr/>
        </p:nvCxnSpPr>
        <p:spPr bwMode="auto">
          <a:xfrm rot="16200000" flipH="1">
            <a:off x="776672" y="3071428"/>
            <a:ext cx="301624" cy="7696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직선 연결선 38"/>
          <p:cNvCxnSpPr/>
          <p:nvPr/>
        </p:nvCxnSpPr>
        <p:spPr bwMode="auto">
          <a:xfrm rot="16200000" flipH="1">
            <a:off x="2550716" y="2755511"/>
            <a:ext cx="301624" cy="7696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500034" y="0"/>
            <a:ext cx="366158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dirty="0" err="1" smtClean="0">
                <a:solidFill>
                  <a:schemeClr val="tx2"/>
                </a:solidFill>
                <a:ea typeface="굴림" charset="-127"/>
              </a:rPr>
              <a:t>Hypergraph</a:t>
            </a:r>
            <a:r>
              <a:rPr lang="en-US" altLang="ko-KR" sz="2000" dirty="0" smtClean="0">
                <a:solidFill>
                  <a:schemeClr val="tx2"/>
                </a:solidFill>
                <a:ea typeface="굴림" charset="-127"/>
              </a:rPr>
              <a:t> Matching Problem</a:t>
            </a:r>
            <a:endParaRPr lang="en-US" altLang="ko-KR" sz="2000" dirty="0">
              <a:solidFill>
                <a:schemeClr val="tx2"/>
              </a:solidFill>
              <a:ea typeface="굴림" charset="-127"/>
            </a:endParaRPr>
          </a:p>
        </p:txBody>
      </p:sp>
      <p:grpSp>
        <p:nvGrpSpPr>
          <p:cNvPr id="3" name="그룹 54"/>
          <p:cNvGrpSpPr/>
          <p:nvPr/>
        </p:nvGrpSpPr>
        <p:grpSpPr>
          <a:xfrm>
            <a:off x="5000628" y="2668582"/>
            <a:ext cx="3619500" cy="1865314"/>
            <a:chOff x="5000628" y="2668583"/>
            <a:chExt cx="3619500" cy="1865314"/>
          </a:xfrm>
        </p:grpSpPr>
        <p:grpSp>
          <p:nvGrpSpPr>
            <p:cNvPr id="4" name="그룹 47"/>
            <p:cNvGrpSpPr/>
            <p:nvPr/>
          </p:nvGrpSpPr>
          <p:grpSpPr>
            <a:xfrm>
              <a:off x="5000628" y="3000372"/>
              <a:ext cx="3619500" cy="1533525"/>
              <a:chOff x="5000628" y="3000372"/>
              <a:chExt cx="3619500" cy="1533525"/>
            </a:xfrm>
          </p:grpSpPr>
          <p:pic>
            <p:nvPicPr>
              <p:cNvPr id="60" name="Picture 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00628" y="3000372"/>
                <a:ext cx="3619500" cy="1533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1" name="타원 60"/>
              <p:cNvSpPr/>
              <p:nvPr/>
            </p:nvSpPr>
            <p:spPr>
              <a:xfrm>
                <a:off x="5286380" y="3643314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fr-FR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2" name="타원 61"/>
              <p:cNvSpPr/>
              <p:nvPr/>
            </p:nvSpPr>
            <p:spPr>
              <a:xfrm>
                <a:off x="7075506" y="3235324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fr-FR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63" name="직선 연결선 62"/>
              <p:cNvCxnSpPr>
                <a:stCxn id="61" idx="6"/>
                <a:endCxn id="62" idx="2"/>
              </p:cNvCxnSpPr>
              <p:nvPr/>
            </p:nvCxnSpPr>
            <p:spPr bwMode="auto">
              <a:xfrm flipV="1">
                <a:off x="5438780" y="3311524"/>
                <a:ext cx="1636726" cy="40799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7" name="직선 연결선 56"/>
            <p:cNvCxnSpPr/>
            <p:nvPr/>
          </p:nvCxnSpPr>
          <p:spPr bwMode="auto">
            <a:xfrm flipV="1">
              <a:off x="5345118" y="2819396"/>
              <a:ext cx="1636726" cy="40799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직선 연결선 57"/>
            <p:cNvCxnSpPr/>
            <p:nvPr/>
          </p:nvCxnSpPr>
          <p:spPr bwMode="auto">
            <a:xfrm rot="16200000" flipH="1">
              <a:off x="5185957" y="3183343"/>
              <a:ext cx="312734" cy="9284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직선 연결선 58"/>
            <p:cNvCxnSpPr/>
            <p:nvPr/>
          </p:nvCxnSpPr>
          <p:spPr bwMode="auto">
            <a:xfrm rot="16200000" flipH="1">
              <a:off x="6831439" y="2778526"/>
              <a:ext cx="312734" cy="9284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직사각형 19"/>
          <p:cNvSpPr/>
          <p:nvPr/>
        </p:nvSpPr>
        <p:spPr>
          <a:xfrm>
            <a:off x="428596" y="5429264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[1] </a:t>
            </a:r>
            <a:r>
              <a:rPr lang="fr-FR" altLang="ko-KR" dirty="0" smtClean="0"/>
              <a:t>A. C. Berg, T. L. Berg, and J. Malik. CVPR 2005.</a:t>
            </a:r>
          </a:p>
          <a:p>
            <a:r>
              <a:rPr lang="fr-FR" altLang="ko-KR" dirty="0" smtClean="0"/>
              <a:t>[2] </a:t>
            </a:r>
            <a:r>
              <a:rPr lang="en-US" dirty="0" smtClean="0"/>
              <a:t>M. </a:t>
            </a:r>
            <a:r>
              <a:rPr lang="en-US" dirty="0" err="1" smtClean="0"/>
              <a:t>Leordeanu</a:t>
            </a:r>
            <a:r>
              <a:rPr lang="en-US" b="1" dirty="0" smtClean="0"/>
              <a:t> </a:t>
            </a:r>
            <a:r>
              <a:rPr lang="en-US" dirty="0" smtClean="0"/>
              <a:t>and M. Hebert. ICCV 2005.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gray">
          <a:xfrm>
            <a:off x="-428660" y="571480"/>
            <a:ext cx="83582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latinLnBrk="1"/>
            <a:r>
              <a:rPr lang="en-US" sz="3200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How graph matching enforces</a:t>
            </a:r>
          </a:p>
          <a:p>
            <a:pPr lvl="0" algn="r" latinLnBrk="1"/>
            <a:r>
              <a:rPr lang="en-US" sz="3200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geometric consistency?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945" y="2740020"/>
            <a:ext cx="380486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타원 6"/>
          <p:cNvSpPr/>
          <p:nvPr/>
        </p:nvSpPr>
        <p:spPr>
          <a:xfrm>
            <a:off x="875087" y="3538538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2803913" y="3205162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2" name="직선 연결선 11"/>
          <p:cNvCxnSpPr>
            <a:stCxn id="7" idx="6"/>
            <a:endCxn id="8" idx="2"/>
          </p:cNvCxnSpPr>
          <p:nvPr/>
        </p:nvCxnSpPr>
        <p:spPr bwMode="auto">
          <a:xfrm flipV="1">
            <a:off x="1027487" y="3281362"/>
            <a:ext cx="1776426" cy="33337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500034" y="0"/>
            <a:ext cx="366158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dirty="0" err="1" smtClean="0">
                <a:solidFill>
                  <a:schemeClr val="tx2"/>
                </a:solidFill>
                <a:ea typeface="굴림" charset="-127"/>
              </a:rPr>
              <a:t>Hypergraph</a:t>
            </a:r>
            <a:r>
              <a:rPr lang="en-US" altLang="ko-KR" sz="2000" dirty="0" smtClean="0">
                <a:solidFill>
                  <a:schemeClr val="tx2"/>
                </a:solidFill>
                <a:ea typeface="굴림" charset="-127"/>
              </a:rPr>
              <a:t> Matching Problem</a:t>
            </a:r>
            <a:endParaRPr lang="en-US" altLang="ko-KR" sz="2000" dirty="0">
              <a:solidFill>
                <a:schemeClr val="tx2"/>
              </a:solidFill>
              <a:ea typeface="굴림" charset="-127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gray">
          <a:xfrm>
            <a:off x="-428660" y="357166"/>
            <a:ext cx="83582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latinLnBrk="1"/>
            <a:r>
              <a:rPr lang="en-US" sz="3200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How to improve it?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1142976" y="4205294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1" name="직선 연결선 20"/>
          <p:cNvCxnSpPr>
            <a:endCxn id="20" idx="5"/>
          </p:cNvCxnSpPr>
          <p:nvPr/>
        </p:nvCxnSpPr>
        <p:spPr bwMode="auto">
          <a:xfrm rot="16200000" flipH="1">
            <a:off x="719111" y="3781428"/>
            <a:ext cx="763499" cy="34439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직선 연결선 24"/>
          <p:cNvCxnSpPr>
            <a:stCxn id="8" idx="3"/>
            <a:endCxn id="20" idx="7"/>
          </p:cNvCxnSpPr>
          <p:nvPr/>
        </p:nvCxnSpPr>
        <p:spPr bwMode="auto">
          <a:xfrm rot="5400000">
            <a:off x="1603461" y="3004842"/>
            <a:ext cx="892368" cy="1553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그룹 50"/>
          <p:cNvGrpSpPr/>
          <p:nvPr/>
        </p:nvGrpSpPr>
        <p:grpSpPr>
          <a:xfrm>
            <a:off x="5000628" y="3000371"/>
            <a:ext cx="3619500" cy="1655407"/>
            <a:chOff x="5000628" y="3000371"/>
            <a:chExt cx="3619500" cy="1655407"/>
          </a:xfrm>
        </p:grpSpPr>
        <p:grpSp>
          <p:nvGrpSpPr>
            <p:cNvPr id="40" name="그룹 39"/>
            <p:cNvGrpSpPr/>
            <p:nvPr/>
          </p:nvGrpSpPr>
          <p:grpSpPr>
            <a:xfrm>
              <a:off x="5000628" y="3000371"/>
              <a:ext cx="3619500" cy="1533525"/>
              <a:chOff x="5000628" y="3000371"/>
              <a:chExt cx="3619500" cy="1533525"/>
            </a:xfrm>
          </p:grpSpPr>
          <p:grpSp>
            <p:nvGrpSpPr>
              <p:cNvPr id="3" name="그룹 47"/>
              <p:cNvGrpSpPr/>
              <p:nvPr/>
            </p:nvGrpSpPr>
            <p:grpSpPr>
              <a:xfrm>
                <a:off x="5000628" y="3000371"/>
                <a:ext cx="3619500" cy="1533525"/>
                <a:chOff x="5000628" y="3000372"/>
                <a:chExt cx="3619500" cy="1533525"/>
              </a:xfrm>
            </p:grpSpPr>
            <p:pic>
              <p:nvPicPr>
                <p:cNvPr id="60" name="Picture 6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000628" y="3000372"/>
                  <a:ext cx="3619500" cy="15335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61" name="타원 60"/>
                <p:cNvSpPr/>
                <p:nvPr/>
              </p:nvSpPr>
              <p:spPr>
                <a:xfrm>
                  <a:off x="5286380" y="3643314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fr-FR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62" name="타원 61"/>
                <p:cNvSpPr/>
                <p:nvPr/>
              </p:nvSpPr>
              <p:spPr>
                <a:xfrm>
                  <a:off x="7075506" y="3235324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fr-FR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cxnSp>
              <p:nvCxnSpPr>
                <p:cNvPr id="63" name="직선 연결선 62"/>
                <p:cNvCxnSpPr>
                  <a:stCxn id="61" idx="6"/>
                  <a:endCxn id="62" idx="2"/>
                </p:cNvCxnSpPr>
                <p:nvPr/>
              </p:nvCxnSpPr>
              <p:spPr bwMode="auto">
                <a:xfrm flipV="1">
                  <a:off x="5438780" y="3311524"/>
                  <a:ext cx="1636726" cy="407990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9" name="직선 연결선 28"/>
              <p:cNvCxnSpPr>
                <a:endCxn id="30" idx="1"/>
              </p:cNvCxnSpPr>
              <p:nvPr/>
            </p:nvCxnSpPr>
            <p:spPr bwMode="auto">
              <a:xfrm rot="16200000" flipH="1">
                <a:off x="5296605" y="3893252"/>
                <a:ext cx="479617" cy="239902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0" name="타원 29"/>
              <p:cNvSpPr/>
              <p:nvPr/>
            </p:nvSpPr>
            <p:spPr>
              <a:xfrm>
                <a:off x="5634046" y="4230694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fr-FR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35" name="직선 연결선 34"/>
              <p:cNvCxnSpPr>
                <a:stCxn id="30" idx="7"/>
              </p:cNvCxnSpPr>
              <p:nvPr/>
            </p:nvCxnSpPr>
            <p:spPr bwMode="auto">
              <a:xfrm rot="5400000" flipH="1" flipV="1">
                <a:off x="5987173" y="3142361"/>
                <a:ext cx="887607" cy="1333696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3" name="원호 89"/>
            <p:cNvSpPr/>
            <p:nvPr/>
          </p:nvSpPr>
          <p:spPr>
            <a:xfrm rot="18964242">
              <a:off x="5453841" y="3990621"/>
              <a:ext cx="651653" cy="665157"/>
            </a:xfrm>
            <a:prstGeom prst="arc">
              <a:avLst/>
            </a:prstGeom>
            <a:ln w="508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fr-FR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sp>
          <p:nvSpPr>
            <p:cNvPr id="46" name="원호 89"/>
            <p:cNvSpPr/>
            <p:nvPr/>
          </p:nvSpPr>
          <p:spPr>
            <a:xfrm rot="4386131">
              <a:off x="5146957" y="3440138"/>
              <a:ext cx="561989" cy="621935"/>
            </a:xfrm>
            <a:prstGeom prst="arc">
              <a:avLst/>
            </a:prstGeom>
            <a:ln w="508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fr-FR">
                <a:latin typeface="Calibri" pitchFamily="34" charset="0"/>
              </a:endParaRPr>
            </a:p>
          </p:txBody>
        </p:sp>
        <p:sp>
          <p:nvSpPr>
            <p:cNvPr id="47" name="원호 89"/>
            <p:cNvSpPr/>
            <p:nvPr/>
          </p:nvSpPr>
          <p:spPr>
            <a:xfrm rot="11594567">
              <a:off x="6532382" y="3287250"/>
              <a:ext cx="393419" cy="401127"/>
            </a:xfrm>
            <a:prstGeom prst="arc">
              <a:avLst/>
            </a:prstGeom>
            <a:ln w="508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fr-FR">
                <a:latin typeface="Calibri" pitchFamily="34" charset="0"/>
              </a:endParaRPr>
            </a:p>
          </p:txBody>
        </p:sp>
      </p:grpSp>
      <p:sp>
        <p:nvSpPr>
          <p:cNvPr id="48" name="원호 89"/>
          <p:cNvSpPr/>
          <p:nvPr/>
        </p:nvSpPr>
        <p:spPr>
          <a:xfrm rot="18964242">
            <a:off x="1079700" y="3932386"/>
            <a:ext cx="651653" cy="665157"/>
          </a:xfrm>
          <a:prstGeom prst="arc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fr-FR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49" name="원호 89"/>
          <p:cNvSpPr/>
          <p:nvPr/>
        </p:nvSpPr>
        <p:spPr>
          <a:xfrm rot="4386131">
            <a:off x="772816" y="3381903"/>
            <a:ext cx="561989" cy="621935"/>
          </a:xfrm>
          <a:prstGeom prst="arc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fr-FR">
              <a:latin typeface="Calibri" pitchFamily="34" charset="0"/>
            </a:endParaRPr>
          </a:p>
        </p:txBody>
      </p:sp>
      <p:sp>
        <p:nvSpPr>
          <p:cNvPr id="50" name="원호 89"/>
          <p:cNvSpPr/>
          <p:nvPr/>
        </p:nvSpPr>
        <p:spPr>
          <a:xfrm rot="11594567">
            <a:off x="2158241" y="3229015"/>
            <a:ext cx="393419" cy="401127"/>
          </a:xfrm>
          <a:prstGeom prst="arc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945" y="2740020"/>
            <a:ext cx="380486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500034" y="0"/>
            <a:ext cx="366158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dirty="0" err="1" smtClean="0">
                <a:solidFill>
                  <a:schemeClr val="tx2"/>
                </a:solidFill>
                <a:ea typeface="굴림" charset="-127"/>
              </a:rPr>
              <a:t>Hypergraph</a:t>
            </a:r>
            <a:r>
              <a:rPr lang="en-US" altLang="ko-KR" sz="2000" dirty="0" smtClean="0">
                <a:solidFill>
                  <a:schemeClr val="tx2"/>
                </a:solidFill>
                <a:ea typeface="굴림" charset="-127"/>
              </a:rPr>
              <a:t> Matching Problem</a:t>
            </a:r>
            <a:endParaRPr lang="en-US" altLang="ko-KR" sz="2000" dirty="0">
              <a:solidFill>
                <a:schemeClr val="tx2"/>
              </a:solidFill>
              <a:ea typeface="굴림" charset="-127"/>
            </a:endParaRPr>
          </a:p>
        </p:txBody>
      </p:sp>
      <p:sp>
        <p:nvSpPr>
          <p:cNvPr id="31" name="자유형 30"/>
          <p:cNvSpPr/>
          <p:nvPr/>
        </p:nvSpPr>
        <p:spPr bwMode="auto">
          <a:xfrm>
            <a:off x="965200" y="3244856"/>
            <a:ext cx="1955800" cy="990600"/>
          </a:xfrm>
          <a:custGeom>
            <a:avLst/>
            <a:gdLst>
              <a:gd name="connsiteX0" fmla="*/ 0 w 1955800"/>
              <a:gd name="connsiteY0" fmla="*/ 368300 h 990600"/>
              <a:gd name="connsiteX1" fmla="*/ 254000 w 1955800"/>
              <a:gd name="connsiteY1" fmla="*/ 990600 h 990600"/>
              <a:gd name="connsiteX2" fmla="*/ 1955800 w 1955800"/>
              <a:gd name="connsiteY2" fmla="*/ 38100 h 990600"/>
              <a:gd name="connsiteX3" fmla="*/ 1879600 w 1955800"/>
              <a:gd name="connsiteY3" fmla="*/ 0 h 990600"/>
              <a:gd name="connsiteX4" fmla="*/ 1866900 w 1955800"/>
              <a:gd name="connsiteY4" fmla="*/ 25400 h 990600"/>
              <a:gd name="connsiteX5" fmla="*/ 0 w 1955800"/>
              <a:gd name="connsiteY5" fmla="*/ 3683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5800" h="990600">
                <a:moveTo>
                  <a:pt x="0" y="368300"/>
                </a:moveTo>
                <a:lnTo>
                  <a:pt x="254000" y="990600"/>
                </a:lnTo>
                <a:lnTo>
                  <a:pt x="1955800" y="38100"/>
                </a:lnTo>
                <a:lnTo>
                  <a:pt x="1879600" y="0"/>
                </a:lnTo>
                <a:lnTo>
                  <a:pt x="1866900" y="25400"/>
                </a:lnTo>
                <a:lnTo>
                  <a:pt x="0" y="368300"/>
                </a:lnTo>
                <a:close/>
              </a:path>
            </a:pathLst>
          </a:custGeom>
          <a:solidFill>
            <a:srgbClr val="93C052">
              <a:alpha val="7607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000371"/>
            <a:ext cx="36195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자유형 32"/>
          <p:cNvSpPr/>
          <p:nvPr/>
        </p:nvSpPr>
        <p:spPr bwMode="auto">
          <a:xfrm>
            <a:off x="5370518" y="3298824"/>
            <a:ext cx="1790700" cy="1003300"/>
          </a:xfrm>
          <a:custGeom>
            <a:avLst/>
            <a:gdLst>
              <a:gd name="connsiteX0" fmla="*/ 0 w 1790700"/>
              <a:gd name="connsiteY0" fmla="*/ 406400 h 1003300"/>
              <a:gd name="connsiteX1" fmla="*/ 317500 w 1790700"/>
              <a:gd name="connsiteY1" fmla="*/ 1003300 h 1003300"/>
              <a:gd name="connsiteX2" fmla="*/ 1790700 w 1790700"/>
              <a:gd name="connsiteY2" fmla="*/ 12700 h 1003300"/>
              <a:gd name="connsiteX3" fmla="*/ 1727200 w 1790700"/>
              <a:gd name="connsiteY3" fmla="*/ 0 h 1003300"/>
              <a:gd name="connsiteX4" fmla="*/ 0 w 1790700"/>
              <a:gd name="connsiteY4" fmla="*/ 40640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0700" h="1003300">
                <a:moveTo>
                  <a:pt x="0" y="406400"/>
                </a:moveTo>
                <a:lnTo>
                  <a:pt x="317500" y="1003300"/>
                </a:lnTo>
                <a:lnTo>
                  <a:pt x="1790700" y="12700"/>
                </a:lnTo>
                <a:lnTo>
                  <a:pt x="1727200" y="0"/>
                </a:lnTo>
                <a:lnTo>
                  <a:pt x="0" y="406400"/>
                </a:lnTo>
                <a:close/>
              </a:path>
            </a:pathLst>
          </a:custGeom>
          <a:solidFill>
            <a:srgbClr val="93C052">
              <a:alpha val="7607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875087" y="3538538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2803913" y="3205162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2" name="직선 연결선 11"/>
          <p:cNvCxnSpPr>
            <a:stCxn id="7" idx="6"/>
            <a:endCxn id="8" idx="2"/>
          </p:cNvCxnSpPr>
          <p:nvPr/>
        </p:nvCxnSpPr>
        <p:spPr bwMode="auto">
          <a:xfrm flipV="1">
            <a:off x="1027487" y="3281362"/>
            <a:ext cx="1776426" cy="33337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타원 19"/>
          <p:cNvSpPr/>
          <p:nvPr/>
        </p:nvSpPr>
        <p:spPr>
          <a:xfrm>
            <a:off x="1142976" y="4205294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1" name="직선 연결선 20"/>
          <p:cNvCxnSpPr>
            <a:endCxn id="20" idx="5"/>
          </p:cNvCxnSpPr>
          <p:nvPr/>
        </p:nvCxnSpPr>
        <p:spPr bwMode="auto">
          <a:xfrm rot="16200000" flipH="1">
            <a:off x="719111" y="3781428"/>
            <a:ext cx="763499" cy="34439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직선 연결선 24"/>
          <p:cNvCxnSpPr>
            <a:stCxn id="8" idx="3"/>
            <a:endCxn id="20" idx="7"/>
          </p:cNvCxnSpPr>
          <p:nvPr/>
        </p:nvCxnSpPr>
        <p:spPr bwMode="auto">
          <a:xfrm rot="5400000">
            <a:off x="1603461" y="3004842"/>
            <a:ext cx="892368" cy="1553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타원 33"/>
          <p:cNvSpPr/>
          <p:nvPr/>
        </p:nvSpPr>
        <p:spPr>
          <a:xfrm>
            <a:off x="5286380" y="3643313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7075506" y="3235323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7" name="직선 연결선 36"/>
          <p:cNvCxnSpPr>
            <a:stCxn id="34" idx="6"/>
            <a:endCxn id="36" idx="2"/>
          </p:cNvCxnSpPr>
          <p:nvPr/>
        </p:nvCxnSpPr>
        <p:spPr bwMode="auto">
          <a:xfrm flipV="1">
            <a:off x="5438780" y="3311523"/>
            <a:ext cx="1636726" cy="40799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직선 연결선 37"/>
          <p:cNvCxnSpPr>
            <a:endCxn id="39" idx="1"/>
          </p:cNvCxnSpPr>
          <p:nvPr/>
        </p:nvCxnSpPr>
        <p:spPr bwMode="auto">
          <a:xfrm rot="16200000" flipH="1">
            <a:off x="5296605" y="3893252"/>
            <a:ext cx="479617" cy="2399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타원 38"/>
          <p:cNvSpPr/>
          <p:nvPr/>
        </p:nvSpPr>
        <p:spPr>
          <a:xfrm>
            <a:off x="5634046" y="4230694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40" name="직선 연결선 39"/>
          <p:cNvCxnSpPr>
            <a:stCxn id="39" idx="7"/>
          </p:cNvCxnSpPr>
          <p:nvPr/>
        </p:nvCxnSpPr>
        <p:spPr bwMode="auto">
          <a:xfrm rot="5400000" flipH="1" flipV="1">
            <a:off x="5987173" y="3142361"/>
            <a:ext cx="887607" cy="133369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"/>
          <p:cNvSpPr txBox="1">
            <a:spLocks noChangeArrowheads="1"/>
          </p:cNvSpPr>
          <p:nvPr/>
        </p:nvSpPr>
        <p:spPr bwMode="gray">
          <a:xfrm>
            <a:off x="-428660" y="357166"/>
            <a:ext cx="83582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latinLnBrk="1"/>
            <a:r>
              <a:rPr lang="en-US" sz="3200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How to improve it?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1190604" y="340042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1647804" y="340042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1571604" y="271462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038204" y="385762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2105004" y="385762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1495404" y="324802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1800204" y="195262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 flipV="1">
            <a:off x="1038204" y="202882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1038204" y="141922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 flipV="1">
            <a:off x="1800204" y="141922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885804" y="187642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1647804" y="248602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2181204" y="180022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1647804" y="126682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6143604" y="301942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H="1" flipV="1">
            <a:off x="6600804" y="301942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H="1" flipV="1">
            <a:off x="5686404" y="294322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5991204" y="347662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7058004" y="347662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6448404" y="286702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V="1">
            <a:off x="4848204" y="294322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H="1" flipV="1">
            <a:off x="4543404" y="240982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 flipV="1">
            <a:off x="4619604" y="240982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 flipV="1">
            <a:off x="5153004" y="240982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4467204" y="225742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Oval 29"/>
          <p:cNvSpPr>
            <a:spLocks noChangeArrowheads="1"/>
          </p:cNvSpPr>
          <p:nvPr/>
        </p:nvSpPr>
        <p:spPr bwMode="auto">
          <a:xfrm>
            <a:off x="4695804" y="294322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Oval 30"/>
          <p:cNvSpPr>
            <a:spLocks noChangeArrowheads="1"/>
          </p:cNvSpPr>
          <p:nvPr/>
        </p:nvSpPr>
        <p:spPr bwMode="auto">
          <a:xfrm>
            <a:off x="5534004" y="279082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Oval 31"/>
          <p:cNvSpPr>
            <a:spLocks noChangeArrowheads="1"/>
          </p:cNvSpPr>
          <p:nvPr/>
        </p:nvSpPr>
        <p:spPr bwMode="auto">
          <a:xfrm>
            <a:off x="5000604" y="225742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cxnSp>
        <p:nvCxnSpPr>
          <p:cNvPr id="31" name="AutoShape 32"/>
          <p:cNvCxnSpPr>
            <a:cxnSpLocks noChangeShapeType="1"/>
            <a:stCxn id="16" idx="6"/>
            <a:endCxn id="27" idx="1"/>
          </p:cNvCxnSpPr>
          <p:nvPr/>
        </p:nvCxnSpPr>
        <p:spPr bwMode="auto">
          <a:xfrm>
            <a:off x="1876404" y="1381120"/>
            <a:ext cx="2624138" cy="909638"/>
          </a:xfrm>
          <a:prstGeom prst="curvedConnector2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" name="AutoShape 33"/>
          <p:cNvCxnSpPr>
            <a:cxnSpLocks noChangeShapeType="1"/>
            <a:stCxn id="13" idx="6"/>
            <a:endCxn id="28" idx="1"/>
          </p:cNvCxnSpPr>
          <p:nvPr/>
        </p:nvCxnSpPr>
        <p:spPr bwMode="auto">
          <a:xfrm>
            <a:off x="1114404" y="1990720"/>
            <a:ext cx="3614878" cy="985978"/>
          </a:xfrm>
          <a:prstGeom prst="curvedConnector2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" name="Forme 37"/>
          <p:cNvCxnSpPr>
            <a:stCxn id="15" idx="7"/>
            <a:endCxn id="30" idx="1"/>
          </p:cNvCxnSpPr>
          <p:nvPr/>
        </p:nvCxnSpPr>
        <p:spPr>
          <a:xfrm rot="16200000" flipH="1">
            <a:off x="3476604" y="733420"/>
            <a:ext cx="457200" cy="2657756"/>
          </a:xfrm>
          <a:prstGeom prst="curvedConnector3">
            <a:avLst>
              <a:gd name="adj1" fmla="val -57322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52" name="Object 36"/>
          <p:cNvGraphicFramePr>
            <a:graphicFrameLocks noChangeAspect="1"/>
          </p:cNvGraphicFramePr>
          <p:nvPr/>
        </p:nvGraphicFramePr>
        <p:xfrm>
          <a:off x="1000100" y="4643446"/>
          <a:ext cx="3738563" cy="903288"/>
        </p:xfrm>
        <a:graphic>
          <a:graphicData uri="http://schemas.openxmlformats.org/presentationml/2006/ole">
            <p:oleObj spid="_x0000_s76802" name="수식" r:id="rId4" imgW="1523880" imgH="368280" progId="Equation.3">
              <p:embed/>
            </p:oleObj>
          </a:graphicData>
        </a:graphic>
      </p:graphicFrame>
      <p:graphicFrame>
        <p:nvGraphicFramePr>
          <p:cNvPr id="43" name="Objet 42"/>
          <p:cNvGraphicFramePr>
            <a:graphicFrameLocks noChangeAspect="1"/>
          </p:cNvGraphicFramePr>
          <p:nvPr/>
        </p:nvGraphicFramePr>
        <p:xfrm>
          <a:off x="3838574" y="3168658"/>
          <a:ext cx="114300" cy="215900"/>
        </p:xfrm>
        <a:graphic>
          <a:graphicData uri="http://schemas.openxmlformats.org/presentationml/2006/ole">
            <p:oleObj spid="_x0000_s76803" name="Équation" r:id="rId5" imgW="114120" imgH="215640" progId="Equation.3">
              <p:embed/>
            </p:oleObj>
          </a:graphicData>
        </a:graphic>
      </p:graphicFrame>
      <p:graphicFrame>
        <p:nvGraphicFramePr>
          <p:cNvPr id="9254" name="Object 38"/>
          <p:cNvGraphicFramePr>
            <a:graphicFrameLocks noChangeAspect="1"/>
          </p:cNvGraphicFramePr>
          <p:nvPr/>
        </p:nvGraphicFramePr>
        <p:xfrm>
          <a:off x="4714876" y="4643446"/>
          <a:ext cx="3736975" cy="903288"/>
        </p:xfrm>
        <a:graphic>
          <a:graphicData uri="http://schemas.openxmlformats.org/presentationml/2006/ole">
            <p:oleObj spid="_x0000_s76804" name="수식" r:id="rId6" imgW="1523880" imgH="368280" progId="Equation.3">
              <p:embed/>
            </p:oleObj>
          </a:graphicData>
        </a:graphic>
      </p:graphicFrame>
      <p:sp>
        <p:nvSpPr>
          <p:cNvPr id="45" name="Ellipse 44"/>
          <p:cNvSpPr/>
          <p:nvPr/>
        </p:nvSpPr>
        <p:spPr>
          <a:xfrm>
            <a:off x="714348" y="1214422"/>
            <a:ext cx="2071702" cy="1143008"/>
          </a:xfrm>
          <a:prstGeom prst="ellipse">
            <a:avLst/>
          </a:prstGeom>
          <a:solidFill>
            <a:schemeClr val="accent1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4214810" y="1928802"/>
            <a:ext cx="1143008" cy="1500198"/>
          </a:xfrm>
          <a:prstGeom prst="ellipse">
            <a:avLst/>
          </a:prstGeom>
          <a:solidFill>
            <a:schemeClr val="accent1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785786" y="3143248"/>
            <a:ext cx="1857388" cy="1143008"/>
          </a:xfrm>
          <a:prstGeom prst="ellipse">
            <a:avLst/>
          </a:prstGeom>
          <a:solidFill>
            <a:schemeClr val="accent1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5786446" y="2786058"/>
            <a:ext cx="1714512" cy="1143008"/>
          </a:xfrm>
          <a:prstGeom prst="ellipse">
            <a:avLst/>
          </a:prstGeom>
          <a:solidFill>
            <a:schemeClr val="accent1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5430883" y="1500174"/>
            <a:ext cx="3570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hyper-edge can link more than </a:t>
            </a:r>
            <a:br>
              <a:rPr lang="fr-FR" dirty="0" smtClean="0"/>
            </a:br>
            <a:r>
              <a:rPr lang="fr-FR" dirty="0" smtClean="0"/>
              <a:t>2 nodes at the same time.</a:t>
            </a:r>
            <a:endParaRPr lang="fr-FR" dirty="0"/>
          </a:p>
        </p:txBody>
      </p:sp>
      <p:sp>
        <p:nvSpPr>
          <p:cNvPr id="42" name="직사각형 41"/>
          <p:cNvSpPr/>
          <p:nvPr/>
        </p:nvSpPr>
        <p:spPr>
          <a:xfrm>
            <a:off x="571472" y="578645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[1] Ron </a:t>
            </a:r>
            <a:r>
              <a:rPr lang="en-US" altLang="ko-KR" dirty="0" err="1" smtClean="0"/>
              <a:t>Zass</a:t>
            </a:r>
            <a:r>
              <a:rPr lang="en-US" altLang="ko-KR" dirty="0" smtClean="0"/>
              <a:t> and </a:t>
            </a:r>
            <a:r>
              <a:rPr lang="en-US" altLang="ko-KR" dirty="0" err="1" smtClean="0"/>
              <a:t>Amnon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Shashua</a:t>
            </a:r>
            <a:r>
              <a:rPr lang="en-US" altLang="ko-KR" dirty="0" smtClean="0"/>
              <a:t>. CVPR, 2008</a:t>
            </a:r>
            <a:endParaRPr lang="ko-KR" altLang="en-US" dirty="0"/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500034" y="0"/>
            <a:ext cx="366158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dirty="0" err="1" smtClean="0">
                <a:solidFill>
                  <a:schemeClr val="tx2"/>
                </a:solidFill>
                <a:ea typeface="굴림" charset="-127"/>
              </a:rPr>
              <a:t>Hypergraph</a:t>
            </a:r>
            <a:r>
              <a:rPr lang="en-US" altLang="ko-KR" sz="2000" dirty="0" smtClean="0">
                <a:solidFill>
                  <a:schemeClr val="tx2"/>
                </a:solidFill>
                <a:ea typeface="굴림" charset="-127"/>
              </a:rPr>
              <a:t> Matching Problem</a:t>
            </a:r>
            <a:endParaRPr lang="en-US" altLang="ko-KR" sz="2000" dirty="0">
              <a:solidFill>
                <a:schemeClr val="tx2"/>
              </a:solidFill>
              <a:ea typeface="굴림" charset="-127"/>
            </a:endParaRPr>
          </a:p>
        </p:txBody>
      </p:sp>
      <p:sp>
        <p:nvSpPr>
          <p:cNvPr id="51" name="Rectangle 2"/>
          <p:cNvSpPr txBox="1">
            <a:spLocks noChangeArrowheads="1"/>
          </p:cNvSpPr>
          <p:nvPr/>
        </p:nvSpPr>
        <p:spPr bwMode="gray">
          <a:xfrm>
            <a:off x="-382622" y="336528"/>
            <a:ext cx="83582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latinLnBrk="1"/>
            <a:r>
              <a:rPr lang="fr-FR" sz="3200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Hypergraph Matching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485900" y="1285860"/>
          <a:ext cx="5449888" cy="2927350"/>
        </p:xfrm>
        <a:graphic>
          <a:graphicData uri="http://schemas.openxmlformats.org/presentationml/2006/ole">
            <p:oleObj spid="_x0000_s176131" name="수식" r:id="rId4" imgW="2222280" imgH="1193760" progId="Equation.3">
              <p:embed/>
            </p:oleObj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3" y="4429118"/>
            <a:ext cx="4429156" cy="851155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-382622" y="336528"/>
            <a:ext cx="83582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latinLnBrk="1"/>
            <a:r>
              <a:rPr lang="en-US" sz="3200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Formulation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00034" y="-24"/>
            <a:ext cx="366158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dirty="0" err="1" smtClean="0">
                <a:solidFill>
                  <a:schemeClr val="tx2"/>
                </a:solidFill>
                <a:ea typeface="굴림" charset="-127"/>
              </a:rPr>
              <a:t>Hypergraph</a:t>
            </a:r>
            <a:r>
              <a:rPr lang="en-US" altLang="ko-KR" sz="2000" dirty="0" smtClean="0">
                <a:solidFill>
                  <a:schemeClr val="tx2"/>
                </a:solidFill>
                <a:ea typeface="굴림" charset="-127"/>
              </a:rPr>
              <a:t> Matching Problem</a:t>
            </a:r>
            <a:endParaRPr lang="en-US" altLang="ko-KR" sz="2000" dirty="0">
              <a:solidFill>
                <a:schemeClr val="tx2"/>
              </a:solidFill>
              <a:ea typeface="굴림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928662" y="1142984"/>
          <a:ext cx="5000660" cy="2343740"/>
        </p:xfrm>
        <a:graphic>
          <a:graphicData uri="http://schemas.openxmlformats.org/presentationml/2006/ole">
            <p:oleObj spid="_x0000_s78850" name="수식" r:id="rId4" imgW="2222280" imgH="1041120" progId="Equation.3">
              <p:embed/>
            </p:oleObj>
          </a:graphicData>
        </a:graphic>
      </p:graphicFrame>
      <p:sp>
        <p:nvSpPr>
          <p:cNvPr id="4" name="직사각형 3"/>
          <p:cNvSpPr/>
          <p:nvPr/>
        </p:nvSpPr>
        <p:spPr>
          <a:xfrm>
            <a:off x="571472" y="5929330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ko-KR" dirty="0" smtClean="0"/>
              <a:t>[1] </a:t>
            </a:r>
            <a:r>
              <a:rPr lang="en-US" dirty="0" smtClean="0"/>
              <a:t>M. </a:t>
            </a:r>
            <a:r>
              <a:rPr lang="en-US" dirty="0" err="1" smtClean="0"/>
              <a:t>Leordeanu</a:t>
            </a:r>
            <a:r>
              <a:rPr lang="en-US" b="1" dirty="0" smtClean="0"/>
              <a:t> </a:t>
            </a:r>
            <a:r>
              <a:rPr lang="en-US" dirty="0" smtClean="0"/>
              <a:t>and M. Hebert. ICCV 2005.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-382622" y="336528"/>
            <a:ext cx="83582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latinLnBrk="1"/>
            <a:r>
              <a:rPr lang="en-US" sz="3200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Relaxation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00034" y="0"/>
            <a:ext cx="366158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dirty="0" err="1" smtClean="0">
                <a:solidFill>
                  <a:schemeClr val="tx2"/>
                </a:solidFill>
                <a:ea typeface="굴림" charset="-127"/>
              </a:rPr>
              <a:t>Hypergraph</a:t>
            </a:r>
            <a:r>
              <a:rPr lang="en-US" altLang="ko-KR" sz="2000" dirty="0" smtClean="0">
                <a:solidFill>
                  <a:schemeClr val="tx2"/>
                </a:solidFill>
                <a:ea typeface="굴림" charset="-127"/>
              </a:rPr>
              <a:t> Matching Problem</a:t>
            </a:r>
            <a:endParaRPr lang="en-US" altLang="ko-KR" sz="2000" dirty="0">
              <a:solidFill>
                <a:schemeClr val="tx2"/>
              </a:solidFill>
              <a:ea typeface="굴림" charset="-127"/>
            </a:endParaRPr>
          </a:p>
        </p:txBody>
      </p:sp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587358" y="4186246"/>
          <a:ext cx="1555750" cy="528638"/>
        </p:xfrm>
        <a:graphic>
          <a:graphicData uri="http://schemas.openxmlformats.org/presentationml/2006/ole">
            <p:oleObj spid="_x0000_s78851" name="수식" r:id="rId5" imgW="596880" imgH="20304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472" y="4786322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Each node is matched to at most one node.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371475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Constraints:</a:t>
            </a:r>
            <a:endParaRPr lang="ko-KR" altLang="en-US" dirty="0"/>
          </a:p>
        </p:txBody>
      </p:sp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4000496" y="4186246"/>
          <a:ext cx="1157287" cy="463550"/>
        </p:xfrm>
        <a:graphic>
          <a:graphicData uri="http://schemas.openxmlformats.org/presentationml/2006/ole">
            <p:oleObj spid="_x0000_s78853" name="수식" r:id="rId6" imgW="444240" imgH="177480" progId="Equation.3">
              <p:embed/>
            </p:oleObj>
          </a:graphicData>
        </a:graphic>
      </p:graphicFrame>
      <p:graphicFrame>
        <p:nvGraphicFramePr>
          <p:cNvPr id="78854" name="Object 6"/>
          <p:cNvGraphicFramePr>
            <a:graphicFrameLocks noChangeAspect="1"/>
          </p:cNvGraphicFramePr>
          <p:nvPr/>
        </p:nvGraphicFramePr>
        <p:xfrm>
          <a:off x="3783013" y="4695825"/>
          <a:ext cx="1455737" cy="661988"/>
        </p:xfrm>
        <a:graphic>
          <a:graphicData uri="http://schemas.openxmlformats.org/presentationml/2006/ole">
            <p:oleObj spid="_x0000_s78854" name="수식" r:id="rId7" imgW="558720" imgH="2538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572264" y="3901393"/>
            <a:ext cx="20842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/>
              <a:t>Main</a:t>
            </a:r>
          </a:p>
          <a:p>
            <a:pPr algn="ctr"/>
            <a:r>
              <a:rPr lang="en-US" altLang="ko-KR" sz="2800" dirty="0" smtClean="0"/>
              <a:t>Eigenvector</a:t>
            </a:r>
          </a:p>
          <a:p>
            <a:pPr algn="ctr"/>
            <a:r>
              <a:rPr lang="en-US" altLang="ko-KR" sz="2800" dirty="0" smtClean="0"/>
              <a:t>Problem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500430" y="371475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Relaxed constraints:</a:t>
            </a:r>
            <a:endParaRPr lang="ko-KR" altLang="en-US" dirty="0"/>
          </a:p>
        </p:txBody>
      </p:sp>
      <p:sp>
        <p:nvSpPr>
          <p:cNvPr id="18" name="이등변 삼각형 17"/>
          <p:cNvSpPr/>
          <p:nvPr/>
        </p:nvSpPr>
        <p:spPr bwMode="auto">
          <a:xfrm rot="5400000">
            <a:off x="2321703" y="4607727"/>
            <a:ext cx="1428760" cy="214314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이등변 삼각형 18"/>
          <p:cNvSpPr/>
          <p:nvPr/>
        </p:nvSpPr>
        <p:spPr bwMode="auto">
          <a:xfrm rot="5400000">
            <a:off x="5464975" y="4607727"/>
            <a:ext cx="1428760" cy="214314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1049338" y="1500188"/>
          <a:ext cx="2652712" cy="1677987"/>
        </p:xfrm>
        <a:graphic>
          <a:graphicData uri="http://schemas.openxmlformats.org/presentationml/2006/ole">
            <p:oleObj spid="_x0000_s79874" name="수식" r:id="rId4" imgW="1244520" imgH="787320" progId="Equation.3">
              <p:embed/>
            </p:oleObj>
          </a:graphicData>
        </a:graphic>
      </p:graphicFrame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1042988" y="3571875"/>
          <a:ext cx="3600450" cy="1731963"/>
        </p:xfrm>
        <a:graphic>
          <a:graphicData uri="http://schemas.openxmlformats.org/presentationml/2006/ole">
            <p:oleObj spid="_x0000_s79875" name="수식" r:id="rId5" imgW="1688760" imgH="812520" progId="Equation.3">
              <p:embed/>
            </p:oleObj>
          </a:graphicData>
        </a:graphic>
      </p:graphicFrame>
      <p:sp>
        <p:nvSpPr>
          <p:cNvPr id="6" name="Cube 5"/>
          <p:cNvSpPr/>
          <p:nvPr/>
        </p:nvSpPr>
        <p:spPr>
          <a:xfrm>
            <a:off x="5286380" y="1785926"/>
            <a:ext cx="3000396" cy="235745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286380" y="2357430"/>
            <a:ext cx="2428892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072198" y="2786058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 smtClean="0"/>
              <a:t>H</a:t>
            </a:r>
            <a:endParaRPr lang="fr-FR" sz="60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gray">
          <a:xfrm>
            <a:off x="-382622" y="336528"/>
            <a:ext cx="83582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latinLnBrk="1"/>
            <a:r>
              <a:rPr lang="en-US" sz="3200" b="1" kern="0" dirty="0" err="1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Hypergraph</a:t>
            </a:r>
            <a:r>
              <a:rPr lang="en-US" sz="3200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 Matching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00034" y="0"/>
            <a:ext cx="366158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dirty="0" err="1" smtClean="0">
                <a:solidFill>
                  <a:schemeClr val="tx2"/>
                </a:solidFill>
                <a:ea typeface="굴림" charset="-127"/>
              </a:rPr>
              <a:t>Hypergraph</a:t>
            </a:r>
            <a:r>
              <a:rPr lang="en-US" altLang="ko-KR" sz="2000" dirty="0" smtClean="0">
                <a:solidFill>
                  <a:schemeClr val="tx2"/>
                </a:solidFill>
                <a:ea typeface="굴림" charset="-127"/>
              </a:rPr>
              <a:t> Matching Problem</a:t>
            </a:r>
            <a:endParaRPr lang="en-US" altLang="ko-KR" sz="2000" dirty="0">
              <a:solidFill>
                <a:schemeClr val="tx2"/>
              </a:solidFill>
              <a:ea typeface="굴림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3895728"/>
            <a:ext cx="8358246" cy="207170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The power method can efficiently find the main </a:t>
            </a:r>
            <a:br>
              <a:rPr lang="fr-FR" dirty="0" smtClean="0"/>
            </a:br>
            <a:r>
              <a:rPr lang="fr-FR" dirty="0" smtClean="0"/>
              <a:t>eigenvector of a matrix.</a:t>
            </a:r>
          </a:p>
          <a:p>
            <a:pPr algn="l">
              <a:buFont typeface="Wingdings" pitchFamily="2" charset="2"/>
              <a:buChar char="Ø"/>
            </a:pPr>
            <a:r>
              <a:rPr lang="fr-FR" dirty="0" smtClean="0"/>
              <a:t>It can efficiently use the sparsity of the Matrix.</a:t>
            </a:r>
          </a:p>
          <a:p>
            <a:pPr algn="l">
              <a:buFont typeface="Wingdings" pitchFamily="2" charset="2"/>
              <a:buChar char="Ø"/>
            </a:pPr>
            <a:r>
              <a:rPr lang="fr-FR" dirty="0" smtClean="0"/>
              <a:t>It is very simple to implement.</a:t>
            </a:r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311260"/>
            <a:ext cx="4857784" cy="259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-382622" y="336528"/>
            <a:ext cx="83582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latinLnBrk="1"/>
            <a:r>
              <a:rPr lang="en-US" sz="3200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Power Method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00034" y="0"/>
            <a:ext cx="366158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dirty="0" err="1" smtClean="0">
                <a:solidFill>
                  <a:schemeClr val="tx2"/>
                </a:solidFill>
                <a:ea typeface="굴림" charset="-127"/>
              </a:rPr>
              <a:t>Hypergraph</a:t>
            </a:r>
            <a:r>
              <a:rPr lang="en-US" altLang="ko-KR" sz="2000" dirty="0" smtClean="0">
                <a:solidFill>
                  <a:schemeClr val="tx2"/>
                </a:solidFill>
                <a:ea typeface="굴림" charset="-127"/>
              </a:rPr>
              <a:t> Matching Problem</a:t>
            </a:r>
            <a:endParaRPr lang="en-US" altLang="ko-KR" sz="2000" dirty="0">
              <a:solidFill>
                <a:schemeClr val="tx2"/>
              </a:solidFill>
              <a:ea typeface="굴림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1762" y="1000108"/>
            <a:ext cx="72035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214282" y="5715016"/>
            <a:ext cx="9001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[1] </a:t>
            </a:r>
            <a:r>
              <a:rPr lang="nl-NL" altLang="ko-KR" dirty="0" smtClean="0"/>
              <a:t>L. De Lathauwer, B. De Moor, and J. Vandewalle. </a:t>
            </a:r>
            <a:r>
              <a:rPr lang="en-US" altLang="ko-KR" dirty="0" smtClean="0"/>
              <a:t>SIAM J. Matrix Anal. Appl., 2000</a:t>
            </a:r>
          </a:p>
          <a:p>
            <a:r>
              <a:rPr lang="en-US" altLang="ko-KR" dirty="0" smtClean="0"/>
              <a:t>[2] P. A. Regalia and E. </a:t>
            </a:r>
            <a:r>
              <a:rPr lang="en-US" altLang="ko-KR" dirty="0" err="1" smtClean="0"/>
              <a:t>Kofidis</a:t>
            </a:r>
            <a:r>
              <a:rPr lang="en-US" altLang="ko-KR" dirty="0" smtClean="0"/>
              <a:t>.  </a:t>
            </a:r>
            <a:r>
              <a:rPr lang="fr-FR" altLang="ko-KR" dirty="0" smtClean="0"/>
              <a:t>ICASSP, 2000</a:t>
            </a:r>
            <a:endParaRPr lang="ko-KR" alt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-382622" y="285728"/>
            <a:ext cx="83582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latinLnBrk="1"/>
            <a:r>
              <a:rPr lang="fr-FR" sz="3200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Tensor Power Iteration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00034" y="0"/>
            <a:ext cx="366158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dirty="0" err="1" smtClean="0">
                <a:solidFill>
                  <a:schemeClr val="tx2"/>
                </a:solidFill>
                <a:ea typeface="굴림" charset="-127"/>
              </a:rPr>
              <a:t>Hypergraph</a:t>
            </a:r>
            <a:r>
              <a:rPr lang="en-US" altLang="ko-KR" sz="2000" dirty="0" smtClean="0">
                <a:solidFill>
                  <a:schemeClr val="tx2"/>
                </a:solidFill>
                <a:ea typeface="굴림" charset="-127"/>
              </a:rPr>
              <a:t> Matching Problem</a:t>
            </a:r>
            <a:endParaRPr lang="en-US" altLang="ko-KR" sz="2000" dirty="0">
              <a:solidFill>
                <a:schemeClr val="tx2"/>
              </a:solidFill>
              <a:ea typeface="굴림" charset="-127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34958" y="4214818"/>
            <a:ext cx="9109074" cy="142876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fr-FR" dirty="0" smtClean="0"/>
              <a:t>Converge to a </a:t>
            </a:r>
            <a:r>
              <a:rPr lang="fr-FR" b="1" dirty="0" smtClean="0"/>
              <a:t>local</a:t>
            </a:r>
            <a:r>
              <a:rPr lang="fr-FR" dirty="0" smtClean="0"/>
              <a:t> optimum (of the relaxed problem)</a:t>
            </a:r>
          </a:p>
          <a:p>
            <a:pPr algn="l">
              <a:buFont typeface="Wingdings" pitchFamily="2" charset="2"/>
              <a:buChar char="Ø"/>
            </a:pPr>
            <a:r>
              <a:rPr lang="fr-FR" dirty="0" smtClean="0"/>
              <a:t>Always keep the full degree of the hypergraph (never marginalize it in a frist or second order)</a:t>
            </a:r>
          </a:p>
          <a:p>
            <a:pPr algn="l">
              <a:buFont typeface="Wingdings" pitchFamily="2" charset="2"/>
              <a:buChar char="Ø"/>
            </a:pP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-382622" y="285728"/>
            <a:ext cx="83582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latinLnBrk="1"/>
            <a:r>
              <a:rPr lang="fr-FR" sz="3200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Tensor Power Iteration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00034" y="0"/>
            <a:ext cx="366158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dirty="0" err="1" smtClean="0">
                <a:solidFill>
                  <a:schemeClr val="tx2"/>
                </a:solidFill>
                <a:ea typeface="굴림" charset="-127"/>
              </a:rPr>
              <a:t>Hypergraph</a:t>
            </a:r>
            <a:r>
              <a:rPr lang="en-US" altLang="ko-KR" sz="2000" dirty="0" smtClean="0">
                <a:solidFill>
                  <a:schemeClr val="tx2"/>
                </a:solidFill>
                <a:ea typeface="굴림" charset="-127"/>
              </a:rPr>
              <a:t> Matching Problem</a:t>
            </a:r>
            <a:endParaRPr lang="en-US" altLang="ko-KR" sz="2000" dirty="0">
              <a:solidFill>
                <a:schemeClr val="tx2"/>
              </a:solidFill>
              <a:ea typeface="굴림" charset="-127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34958" y="5214950"/>
            <a:ext cx="9109074" cy="142876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fr-FR" dirty="0" smtClean="0"/>
              <a:t>It is also possible to integrate cues of different orders.</a:t>
            </a:r>
            <a:endParaRPr lang="fr-FR" dirty="0"/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721307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2844" y="1214422"/>
            <a:ext cx="5072098" cy="1490650"/>
          </a:xfrm>
          <a:prstGeom prst="rect">
            <a:avLst/>
          </a:prstGeom>
        </p:spPr>
        <p:txBody>
          <a:bodyPr/>
          <a:lstStyle/>
          <a:p>
            <a:pPr marL="342900" lvl="0" indent="-342900" latinLnBrk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fr-FR" sz="3200" kern="0" dirty="0" smtClean="0">
                <a:latin typeface="+mn-lt"/>
              </a:rPr>
              <a:t>Extension of [</a:t>
            </a:r>
            <a:r>
              <a:rPr lang="en-US" sz="3200" dirty="0" err="1" smtClean="0"/>
              <a:t>Leordeanu</a:t>
            </a:r>
            <a:r>
              <a:rPr lang="en-US" sz="3200" b="1" dirty="0" smtClean="0"/>
              <a:t> &amp;</a:t>
            </a:r>
            <a:r>
              <a:rPr lang="en-US" sz="3200" dirty="0" smtClean="0"/>
              <a:t> Hebert]</a:t>
            </a:r>
            <a:r>
              <a:rPr lang="fr-FR" sz="3200" kern="0" dirty="0" smtClean="0">
                <a:latin typeface="+mn-lt"/>
              </a:rPr>
              <a:t> to the case of </a:t>
            </a:r>
            <a:br>
              <a:rPr lang="fr-FR" sz="3200" kern="0" dirty="0" smtClean="0">
                <a:latin typeface="+mn-lt"/>
              </a:rPr>
            </a:br>
            <a:r>
              <a:rPr lang="fr-FR" sz="3200" kern="0" dirty="0" smtClean="0">
                <a:latin typeface="+mn-lt"/>
              </a:rPr>
              <a:t>hypergraph.</a:t>
            </a: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-428660" y="336528"/>
            <a:ext cx="83582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latinLnBrk="1"/>
            <a:r>
              <a:rPr lang="fr-FR" sz="3200" b="1" kern="0" dirty="0" smtClean="0">
                <a:solidFill>
                  <a:srgbClr val="003366"/>
                </a:solidFill>
                <a:latin typeface="Arial"/>
              </a:rPr>
              <a:t>Contributions</a:t>
            </a:r>
            <a:endParaRPr lang="fr-FR" sz="3200" b="1" kern="0" dirty="0">
              <a:solidFill>
                <a:srgbClr val="003366"/>
              </a:solidFill>
              <a:latin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214942" y="4786322"/>
            <a:ext cx="5143536" cy="18478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2) Sparse output for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 relaxed matching </a:t>
            </a:r>
            <a:b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problem.</a:t>
            </a:r>
            <a:endParaRPr kumimoji="0" lang="fr-FR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5286380" y="1276312"/>
            <a:ext cx="3500462" cy="1571636"/>
            <a:chOff x="714348" y="1214422"/>
            <a:chExt cx="6786610" cy="3071834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V="1">
              <a:off x="1190604" y="3400420"/>
              <a:ext cx="3810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H="1" flipV="1">
              <a:off x="1647804" y="340042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1571604" y="2714620"/>
              <a:ext cx="152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038204" y="385762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2105004" y="385762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1495404" y="324802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1800204" y="1952620"/>
              <a:ext cx="4572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 flipV="1">
              <a:off x="1038204" y="2028820"/>
              <a:ext cx="685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1038204" y="1419220"/>
              <a:ext cx="685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 flipV="1">
              <a:off x="1800204" y="141922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885804" y="187642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647804" y="248602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2181204" y="180022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1647804" y="126682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V="1">
              <a:off x="6143604" y="3019420"/>
              <a:ext cx="3810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 flipV="1">
              <a:off x="6600804" y="301942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H="1" flipV="1">
              <a:off x="5686404" y="294322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5991204" y="347662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7058004" y="347662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6448404" y="286702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V="1">
              <a:off x="4848204" y="2943220"/>
              <a:ext cx="762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 flipV="1">
              <a:off x="4543404" y="2409820"/>
              <a:ext cx="228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V="1">
              <a:off x="4619604" y="240982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 flipH="1" flipV="1">
              <a:off x="5153004" y="240982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4467204" y="225742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4695804" y="294322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5534004" y="279082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5000604" y="225742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35" name="AutoShape 32"/>
            <p:cNvCxnSpPr>
              <a:cxnSpLocks noChangeShapeType="1"/>
              <a:stCxn id="20" idx="6"/>
              <a:endCxn id="31" idx="1"/>
            </p:cNvCxnSpPr>
            <p:nvPr/>
          </p:nvCxnSpPr>
          <p:spPr bwMode="auto">
            <a:xfrm>
              <a:off x="1876404" y="1381120"/>
              <a:ext cx="2624138" cy="909638"/>
            </a:xfrm>
            <a:prstGeom prst="curvedConnector2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6" name="AutoShape 33"/>
            <p:cNvCxnSpPr>
              <a:cxnSpLocks noChangeShapeType="1"/>
              <a:stCxn id="17" idx="6"/>
              <a:endCxn id="32" idx="1"/>
            </p:cNvCxnSpPr>
            <p:nvPr/>
          </p:nvCxnSpPr>
          <p:spPr bwMode="auto">
            <a:xfrm>
              <a:off x="1114404" y="1990720"/>
              <a:ext cx="3614878" cy="985978"/>
            </a:xfrm>
            <a:prstGeom prst="curvedConnector2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7" name="Forme 37"/>
            <p:cNvCxnSpPr>
              <a:stCxn id="19" idx="7"/>
              <a:endCxn id="34" idx="1"/>
            </p:cNvCxnSpPr>
            <p:nvPr/>
          </p:nvCxnSpPr>
          <p:spPr>
            <a:xfrm rot="16200000" flipH="1">
              <a:off x="3476604" y="733420"/>
              <a:ext cx="457200" cy="2657756"/>
            </a:xfrm>
            <a:prstGeom prst="curvedConnector3">
              <a:avLst>
                <a:gd name="adj1" fmla="val -57322"/>
              </a:avLst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8" name="Objet 42"/>
            <p:cNvGraphicFramePr>
              <a:graphicFrameLocks noChangeAspect="1"/>
            </p:cNvGraphicFramePr>
            <p:nvPr/>
          </p:nvGraphicFramePr>
          <p:xfrm>
            <a:off x="3838574" y="3168658"/>
            <a:ext cx="114300" cy="215900"/>
          </p:xfrm>
          <a:graphic>
            <a:graphicData uri="http://schemas.openxmlformats.org/presentationml/2006/ole">
              <p:oleObj spid="_x0000_s88065" name="Équation" r:id="rId3" imgW="114120" imgH="215640" progId="Equation.3">
                <p:embed/>
              </p:oleObj>
            </a:graphicData>
          </a:graphic>
        </p:graphicFrame>
        <p:sp>
          <p:nvSpPr>
            <p:cNvPr id="39" name="Ellipse 44"/>
            <p:cNvSpPr/>
            <p:nvPr/>
          </p:nvSpPr>
          <p:spPr>
            <a:xfrm>
              <a:off x="714348" y="1214422"/>
              <a:ext cx="2071702" cy="1143008"/>
            </a:xfrm>
            <a:prstGeom prst="ellipse">
              <a:avLst/>
            </a:prstGeom>
            <a:solidFill>
              <a:schemeClr val="accent1">
                <a:lumMod val="75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45"/>
            <p:cNvSpPr/>
            <p:nvPr/>
          </p:nvSpPr>
          <p:spPr>
            <a:xfrm>
              <a:off x="4214810" y="1928802"/>
              <a:ext cx="1143008" cy="1500198"/>
            </a:xfrm>
            <a:prstGeom prst="ellipse">
              <a:avLst/>
            </a:prstGeom>
            <a:solidFill>
              <a:schemeClr val="accent1">
                <a:lumMod val="75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6"/>
            <p:cNvSpPr/>
            <p:nvPr/>
          </p:nvSpPr>
          <p:spPr>
            <a:xfrm>
              <a:off x="785786" y="3143248"/>
              <a:ext cx="1857388" cy="1143008"/>
            </a:xfrm>
            <a:prstGeom prst="ellipse">
              <a:avLst/>
            </a:prstGeom>
            <a:solidFill>
              <a:schemeClr val="accent1">
                <a:lumMod val="75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Ellipse 47"/>
            <p:cNvSpPr/>
            <p:nvPr/>
          </p:nvSpPr>
          <p:spPr>
            <a:xfrm>
              <a:off x="5786446" y="2786058"/>
              <a:ext cx="1714512" cy="1143008"/>
            </a:xfrm>
            <a:prstGeom prst="ellipse">
              <a:avLst/>
            </a:prstGeom>
            <a:solidFill>
              <a:schemeClr val="accent1">
                <a:lumMod val="75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888157"/>
            <a:ext cx="4071966" cy="181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5214941" y="3286124"/>
            <a:ext cx="3894133" cy="135732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1) Tensor </a:t>
            </a:r>
            <a:r>
              <a:rPr lang="en-US" sz="2800" kern="0" dirty="0" smtClean="0">
                <a:latin typeface="+mn-lt"/>
              </a:rPr>
              <a:t>Formulation </a:t>
            </a:r>
            <a:br>
              <a:rPr lang="en-US" sz="2800" kern="0" dirty="0" smtClean="0">
                <a:latin typeface="+mn-lt"/>
              </a:rPr>
            </a:br>
            <a:r>
              <a:rPr lang="fr-FR" sz="2800" kern="0" dirty="0" smtClean="0">
                <a:latin typeface="+mn-lt"/>
              </a:rPr>
              <a:t>a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nd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Power Method</a:t>
            </a:r>
            <a:endParaRPr kumimoji="0" lang="fr-FR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428596" y="5000636"/>
            <a:ext cx="4143404" cy="1214446"/>
            <a:chOff x="428596" y="1785926"/>
            <a:chExt cx="8254107" cy="3033710"/>
          </a:xfrm>
        </p:grpSpPr>
        <p:graphicFrame>
          <p:nvGraphicFramePr>
            <p:cNvPr id="46" name="Object 2"/>
            <p:cNvGraphicFramePr>
              <a:graphicFrameLocks noChangeAspect="1"/>
            </p:cNvGraphicFramePr>
            <p:nvPr/>
          </p:nvGraphicFramePr>
          <p:xfrm>
            <a:off x="4643438" y="1785926"/>
            <a:ext cx="4039265" cy="3033710"/>
          </p:xfrm>
          <a:graphic>
            <a:graphicData uri="http://schemas.openxmlformats.org/presentationml/2006/ole">
              <p:oleObj spid="_x0000_s88066" name="Acrobat Document" r:id="rId5" imgW="6015600" imgH="4521960" progId="AcroExch.Document.7">
                <p:embed/>
              </p:oleObj>
            </a:graphicData>
          </a:graphic>
        </p:graphicFrame>
        <p:graphicFrame>
          <p:nvGraphicFramePr>
            <p:cNvPr id="47" name="Object 3"/>
            <p:cNvGraphicFramePr>
              <a:graphicFrameLocks noChangeAspect="1"/>
            </p:cNvGraphicFramePr>
            <p:nvPr/>
          </p:nvGraphicFramePr>
          <p:xfrm>
            <a:off x="428596" y="1785926"/>
            <a:ext cx="3857652" cy="2897308"/>
          </p:xfrm>
          <a:graphic>
            <a:graphicData uri="http://schemas.openxmlformats.org/presentationml/2006/ole">
              <p:oleObj spid="_x0000_s88067" name="Acrobat Document" r:id="rId6" imgW="6015600" imgH="4521960" progId="AcroExch.Document.7">
                <p:embed/>
              </p:oleObj>
            </a:graphicData>
          </a:graphic>
        </p:graphicFrame>
        <p:sp>
          <p:nvSpPr>
            <p:cNvPr id="48" name="Flèche droite 5"/>
            <p:cNvSpPr/>
            <p:nvPr/>
          </p:nvSpPr>
          <p:spPr>
            <a:xfrm>
              <a:off x="4000496" y="2857496"/>
              <a:ext cx="857256" cy="7858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-382622" y="336528"/>
            <a:ext cx="83582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latinLnBrk="1"/>
            <a:r>
              <a:rPr lang="fr-FR" sz="3200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Sparse Output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285852" y="0"/>
            <a:ext cx="183575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dirty="0" smtClean="0">
                <a:solidFill>
                  <a:schemeClr val="tx2"/>
                </a:solidFill>
                <a:ea typeface="굴림" charset="-127"/>
              </a:rPr>
              <a:t>Sparse Output</a:t>
            </a:r>
            <a:endParaRPr lang="en-US" altLang="ko-KR" sz="2000" dirty="0">
              <a:solidFill>
                <a:schemeClr val="tx2"/>
              </a:solidFill>
              <a:ea typeface="굴림" charset="-127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357422" y="4786322"/>
          <a:ext cx="3286165" cy="1928826"/>
        </p:xfrm>
        <a:graphic>
          <a:graphicData uri="http://schemas.openxmlformats.org/presentationml/2006/ole">
            <p:oleObj spid="_x0000_s196609" name="Acrobat Document" r:id="rId4" imgW="6015600" imgH="4521960" progId="AcroExch.Document.7">
              <p:embed/>
            </p:oleObj>
          </a:graphicData>
        </a:graphic>
      </p:graphicFrame>
      <p:graphicFrame>
        <p:nvGraphicFramePr>
          <p:cNvPr id="196611" name="Object 3"/>
          <p:cNvGraphicFramePr>
            <a:graphicFrameLocks noChangeAspect="1"/>
          </p:cNvGraphicFramePr>
          <p:nvPr/>
        </p:nvGraphicFramePr>
        <p:xfrm>
          <a:off x="357158" y="1142984"/>
          <a:ext cx="3257550" cy="1714500"/>
        </p:xfrm>
        <a:graphic>
          <a:graphicData uri="http://schemas.openxmlformats.org/presentationml/2006/ole">
            <p:oleObj spid="_x0000_s196611" name="수식" r:id="rId5" imgW="1447560" imgH="761760" progId="Equation.3">
              <p:embed/>
            </p:oleObj>
          </a:graphicData>
        </a:graphic>
      </p:graphicFrame>
      <p:sp>
        <p:nvSpPr>
          <p:cNvPr id="11" name="Flèche droite 5"/>
          <p:cNvSpPr/>
          <p:nvPr/>
        </p:nvSpPr>
        <p:spPr>
          <a:xfrm>
            <a:off x="3929058" y="1714488"/>
            <a:ext cx="697425" cy="499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96612" name="Object 4"/>
          <p:cNvGraphicFramePr>
            <a:graphicFrameLocks noChangeAspect="1"/>
          </p:cNvGraphicFramePr>
          <p:nvPr/>
        </p:nvGraphicFramePr>
        <p:xfrm>
          <a:off x="5372130" y="1142984"/>
          <a:ext cx="3486150" cy="1714500"/>
        </p:xfrm>
        <a:graphic>
          <a:graphicData uri="http://schemas.openxmlformats.org/presentationml/2006/ole">
            <p:oleObj spid="_x0000_s196612" name="수식" r:id="rId6" imgW="1549080" imgH="761760" progId="Equation.3">
              <p:embed/>
            </p:oleObj>
          </a:graphicData>
        </a:graphic>
      </p:graphicFrame>
      <p:graphicFrame>
        <p:nvGraphicFramePr>
          <p:cNvPr id="196613" name="Object 5"/>
          <p:cNvGraphicFramePr>
            <a:graphicFrameLocks noChangeAspect="1"/>
          </p:cNvGraphicFramePr>
          <p:nvPr/>
        </p:nvGraphicFramePr>
        <p:xfrm>
          <a:off x="4143372" y="3286124"/>
          <a:ext cx="1343025" cy="571500"/>
        </p:xfrm>
        <a:graphic>
          <a:graphicData uri="http://schemas.openxmlformats.org/presentationml/2006/ole">
            <p:oleObj spid="_x0000_s196613" name="수식" r:id="rId7" imgW="596880" imgH="253800" progId="Equation.3">
              <p:embed/>
            </p:oleObj>
          </a:graphicData>
        </a:graphic>
      </p:graphicFrame>
      <p:graphicFrame>
        <p:nvGraphicFramePr>
          <p:cNvPr id="196614" name="Object 6"/>
          <p:cNvGraphicFramePr>
            <a:graphicFrameLocks noChangeAspect="1"/>
          </p:cNvGraphicFramePr>
          <p:nvPr/>
        </p:nvGraphicFramePr>
        <p:xfrm>
          <a:off x="5929343" y="3571876"/>
          <a:ext cx="3000375" cy="1657350"/>
        </p:xfrm>
        <a:graphic>
          <a:graphicData uri="http://schemas.openxmlformats.org/presentationml/2006/ole">
            <p:oleObj spid="_x0000_s196614" name="수식" r:id="rId8" imgW="1333440" imgH="736560" progId="Equation.3">
              <p:embed/>
            </p:oleObj>
          </a:graphicData>
        </a:graphic>
      </p:graphicFrame>
      <p:sp>
        <p:nvSpPr>
          <p:cNvPr id="14" name="위쪽/아래쪽 화살표 13"/>
          <p:cNvSpPr/>
          <p:nvPr/>
        </p:nvSpPr>
        <p:spPr bwMode="auto">
          <a:xfrm>
            <a:off x="6786578" y="2786058"/>
            <a:ext cx="642942" cy="785818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4071934" y="3286124"/>
            <a:ext cx="1428760" cy="64294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142844" y="3071810"/>
          <a:ext cx="3138413" cy="1842102"/>
        </p:xfrm>
        <a:graphic>
          <a:graphicData uri="http://schemas.openxmlformats.org/presentationml/2006/ole">
            <p:oleObj spid="_x0000_s196615" name="Acrobat Document" r:id="rId9" imgW="6015600" imgH="4521960" progId="AcroExch.Document.7">
              <p:embed/>
            </p:oleObj>
          </a:graphicData>
        </a:graphic>
      </p:graphicFrame>
      <p:sp>
        <p:nvSpPr>
          <p:cNvPr id="17" name="굽은 화살표 16"/>
          <p:cNvSpPr/>
          <p:nvPr/>
        </p:nvSpPr>
        <p:spPr bwMode="auto">
          <a:xfrm rot="5400000">
            <a:off x="3107521" y="3821909"/>
            <a:ext cx="928694" cy="1143008"/>
          </a:xfrm>
          <a:prstGeom prst="bentArrow">
            <a:avLst>
              <a:gd name="adj1" fmla="val 37222"/>
              <a:gd name="adj2" fmla="val 31667"/>
              <a:gd name="adj3" fmla="val 30556"/>
              <a:gd name="adj4" fmla="val 3152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타원 17"/>
          <p:cNvSpPr/>
          <p:nvPr/>
        </p:nvSpPr>
        <p:spPr bwMode="auto">
          <a:xfrm>
            <a:off x="7799410" y="1142984"/>
            <a:ext cx="298452" cy="29845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8488390" y="1142984"/>
            <a:ext cx="298452" cy="29845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6357950" y="4357694"/>
            <a:ext cx="1643074" cy="10001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1" animBg="1"/>
      <p:bldP spid="17" grpId="0" animBg="1"/>
      <p:bldP spid="18" grpId="1" animBg="1"/>
      <p:bldP spid="19" grpId="1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Implementation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Compute all descriptor triplets of image 2.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Same for a subsample of triplets of image 1.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Use Approximate Nearest Neighbor to find the closest triplets.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Compute the sparse tensor.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Do Tensor Power Iteration.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Projection to binary solution.</a:t>
            </a:r>
          </a:p>
          <a:p>
            <a:pPr>
              <a:buFont typeface="Wingdings" pitchFamily="2" charset="2"/>
              <a:buChar char="Ø"/>
            </a:pPr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5838" y="1500174"/>
            <a:ext cx="7358062" cy="2295536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generate</a:t>
            </a:r>
            <a:r>
              <a:rPr lang="fr-FR" dirty="0" smtClean="0"/>
              <a:t> a </a:t>
            </a:r>
            <a:r>
              <a:rPr lang="fr-FR" dirty="0" err="1" smtClean="0"/>
              <a:t>cloud</a:t>
            </a:r>
            <a:r>
              <a:rPr lang="fr-FR" dirty="0" smtClean="0"/>
              <a:t> of </a:t>
            </a:r>
            <a:r>
              <a:rPr lang="fr-FR" dirty="0" err="1" smtClean="0"/>
              <a:t>random</a:t>
            </a:r>
            <a:r>
              <a:rPr lang="fr-FR" dirty="0" smtClean="0"/>
              <a:t> points.</a:t>
            </a:r>
          </a:p>
          <a:p>
            <a:pPr algn="l">
              <a:buFont typeface="Wingdings" pitchFamily="2" charset="2"/>
              <a:buChar char="Ø"/>
            </a:pPr>
            <a:r>
              <a:rPr lang="fr-FR" dirty="0" err="1" smtClean="0"/>
              <a:t>Add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noise to the position of points.</a:t>
            </a:r>
          </a:p>
          <a:p>
            <a:pPr algn="l">
              <a:buFont typeface="Wingdings" pitchFamily="2" charset="2"/>
              <a:buChar char="Ø"/>
            </a:pPr>
            <a:r>
              <a:rPr lang="fr-FR" dirty="0" smtClean="0"/>
              <a:t>Rotate it.</a:t>
            </a:r>
            <a:endParaRPr lang="fr-FR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-382622" y="336528"/>
            <a:ext cx="83582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latinLnBrk="1"/>
            <a:r>
              <a:rPr lang="fr-FR" sz="3200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Artificial cloud of point.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285852" y="0"/>
            <a:ext cx="160973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dirty="0" smtClean="0">
                <a:solidFill>
                  <a:schemeClr val="tx2"/>
                </a:solidFill>
                <a:ea typeface="굴림" charset="-127"/>
              </a:rPr>
              <a:t>Experiments</a:t>
            </a:r>
            <a:endParaRPr lang="en-US" altLang="ko-KR" sz="2000" dirty="0">
              <a:solidFill>
                <a:schemeClr val="tx2"/>
              </a:solidFill>
              <a:ea typeface="굴림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-382622" y="336528"/>
            <a:ext cx="83582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latinLnBrk="1"/>
            <a:r>
              <a:rPr lang="fr-FR" sz="3200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Accuracy depending on outliers number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285852" y="0"/>
            <a:ext cx="160973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dirty="0" smtClean="0">
                <a:solidFill>
                  <a:schemeClr val="tx2"/>
                </a:solidFill>
                <a:ea typeface="굴림" charset="-127"/>
              </a:rPr>
              <a:t>Experiments</a:t>
            </a:r>
            <a:endParaRPr lang="en-US" altLang="ko-KR" sz="2000" dirty="0">
              <a:solidFill>
                <a:schemeClr val="tx2"/>
              </a:solidFill>
              <a:ea typeface="굴림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785918" y="1357298"/>
            <a:ext cx="5786478" cy="4131816"/>
            <a:chOff x="1785918" y="1357298"/>
            <a:chExt cx="5786478" cy="4131816"/>
          </a:xfrm>
        </p:grpSpPr>
        <p:pic>
          <p:nvPicPr>
            <p:cNvPr id="121858" name="Picture 2" descr="C:\Users\duchenne\Desktop\image\outlier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85918" y="1357298"/>
              <a:ext cx="5786478" cy="4131816"/>
            </a:xfrm>
            <a:prstGeom prst="rect">
              <a:avLst/>
            </a:prstGeom>
            <a:noFill/>
          </p:spPr>
        </p:pic>
        <p:sp>
          <p:nvSpPr>
            <p:cNvPr id="8" name="직사각형 7"/>
            <p:cNvSpPr/>
            <p:nvPr/>
          </p:nvSpPr>
          <p:spPr bwMode="auto">
            <a:xfrm>
              <a:off x="5072066" y="1727188"/>
              <a:ext cx="1874834" cy="57151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51428" y="1698399"/>
              <a:ext cx="1928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Our work</a:t>
              </a:r>
            </a:p>
            <a:p>
              <a:r>
                <a:rPr lang="en-US" altLang="ko-KR" sz="1200" dirty="0" err="1" smtClean="0"/>
                <a:t>Leordeanu</a:t>
              </a:r>
              <a:r>
                <a:rPr lang="en-US" altLang="ko-KR" sz="1200" dirty="0" smtClean="0"/>
                <a:t> &amp; Hebert</a:t>
              </a:r>
            </a:p>
            <a:p>
              <a:r>
                <a:rPr lang="en-US" altLang="ko-KR" sz="1200" dirty="0" err="1" smtClean="0"/>
                <a:t>Zass</a:t>
              </a:r>
              <a:r>
                <a:rPr lang="en-US" altLang="ko-KR" sz="1200" dirty="0" smtClean="0"/>
                <a:t> &amp; </a:t>
              </a:r>
              <a:r>
                <a:rPr lang="en-US" altLang="ko-KR" sz="1200" dirty="0" err="1" smtClean="0"/>
                <a:t>Shashua</a:t>
              </a:r>
              <a:endParaRPr lang="ko-KR" altLang="en-US" sz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-382622" y="336528"/>
            <a:ext cx="83582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latinLnBrk="1"/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Accuracy</a:t>
            </a:r>
            <a:r>
              <a:rPr kumimoji="0" lang="fr-FR" sz="3200" b="1" i="0" u="none" strike="noStrike" kern="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depending on scaling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285852" y="-24"/>
            <a:ext cx="160973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dirty="0" smtClean="0">
                <a:solidFill>
                  <a:schemeClr val="tx2"/>
                </a:solidFill>
                <a:ea typeface="굴림" charset="-127"/>
              </a:rPr>
              <a:t>Experiments</a:t>
            </a:r>
            <a:endParaRPr lang="en-US" altLang="ko-KR" sz="2000" dirty="0">
              <a:solidFill>
                <a:schemeClr val="tx2"/>
              </a:solidFill>
              <a:ea typeface="굴림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785918" y="1357298"/>
            <a:ext cx="5562619" cy="4139407"/>
            <a:chOff x="1785918" y="1357298"/>
            <a:chExt cx="5562619" cy="4139407"/>
          </a:xfrm>
        </p:grpSpPr>
        <p:graphicFrame>
          <p:nvGraphicFramePr>
            <p:cNvPr id="122882" name="Object 2"/>
            <p:cNvGraphicFramePr>
              <a:graphicFrameLocks noChangeAspect="1"/>
            </p:cNvGraphicFramePr>
            <p:nvPr/>
          </p:nvGraphicFramePr>
          <p:xfrm>
            <a:off x="1785918" y="1357298"/>
            <a:ext cx="5562619" cy="4139407"/>
          </p:xfrm>
          <a:graphic>
            <a:graphicData uri="http://schemas.openxmlformats.org/presentationml/2006/ole">
              <p:oleObj spid="_x0000_s81922" name="Acrobat Document" r:id="rId4" imgW="7589160" imgH="5652720" progId="AcroExch.Document.7">
                <p:embed/>
              </p:oleObj>
            </a:graphicData>
          </a:graphic>
        </p:graphicFrame>
        <p:sp>
          <p:nvSpPr>
            <p:cNvPr id="7" name="직사각형 6"/>
            <p:cNvSpPr/>
            <p:nvPr/>
          </p:nvSpPr>
          <p:spPr bwMode="auto">
            <a:xfrm>
              <a:off x="2709850" y="2133804"/>
              <a:ext cx="1836750" cy="6982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01912" y="2106132"/>
              <a:ext cx="20129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/>
                <a:t>Our work</a:t>
              </a:r>
            </a:p>
            <a:p>
              <a:r>
                <a:rPr lang="en-US" altLang="ko-KR" sz="1400" dirty="0" err="1" smtClean="0"/>
                <a:t>Leordeanu</a:t>
              </a:r>
              <a:r>
                <a:rPr lang="en-US" altLang="ko-KR" sz="1400" dirty="0" smtClean="0"/>
                <a:t> &amp; Hebert</a:t>
              </a:r>
            </a:p>
            <a:p>
              <a:r>
                <a:rPr lang="en-US" altLang="ko-KR" sz="1400" dirty="0" err="1" smtClean="0"/>
                <a:t>Zass</a:t>
              </a:r>
              <a:r>
                <a:rPr lang="en-US" altLang="ko-KR" sz="1400" dirty="0" smtClean="0"/>
                <a:t> &amp; </a:t>
              </a:r>
              <a:r>
                <a:rPr lang="en-US" altLang="ko-KR" sz="1400" dirty="0" err="1" smtClean="0"/>
                <a:t>Shashua</a:t>
              </a:r>
              <a:endParaRPr lang="ko-KR" altLang="en-US" sz="14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214282" y="1643050"/>
          <a:ext cx="8703600" cy="3429024"/>
        </p:xfrm>
        <a:graphic>
          <a:graphicData uri="http://schemas.openxmlformats.org/presentationml/2006/ole">
            <p:oleObj spid="_x0000_s82946" name="Acrobat Document" r:id="rId4" imgW="13871520" imgH="4915800" progId="AcroExch.Document.7">
              <p:embed/>
            </p:oleObj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-382622" y="336528"/>
            <a:ext cx="83582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latinLnBrk="1"/>
            <a:r>
              <a:rPr lang="fr-FR" sz="3200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CMU hotel dataset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285852" y="0"/>
            <a:ext cx="160973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dirty="0" smtClean="0">
                <a:solidFill>
                  <a:schemeClr val="tx2"/>
                </a:solidFill>
                <a:ea typeface="굴림" charset="-127"/>
              </a:rPr>
              <a:t>Experiments</a:t>
            </a:r>
            <a:endParaRPr lang="en-US" altLang="ko-KR" sz="2000" dirty="0">
              <a:solidFill>
                <a:schemeClr val="tx2"/>
              </a:solidFill>
              <a:ea typeface="굴림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28596" y="5786454"/>
            <a:ext cx="9215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[1] CMU 'hotel' dataset: http://vasc.ri.cmu.edu/idb/html/motion/hotel/index.html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-382622" y="336528"/>
            <a:ext cx="83582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latinLnBrk="1"/>
            <a:r>
              <a:rPr lang="fr-FR" sz="3200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Error on Hotel data set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285852" y="0"/>
            <a:ext cx="160973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dirty="0" smtClean="0">
                <a:solidFill>
                  <a:schemeClr val="tx2"/>
                </a:solidFill>
                <a:ea typeface="굴림" charset="-127"/>
              </a:rPr>
              <a:t>Experiments</a:t>
            </a:r>
            <a:endParaRPr lang="en-US" altLang="ko-KR" sz="2000" dirty="0">
              <a:solidFill>
                <a:schemeClr val="tx2"/>
              </a:solidFill>
              <a:ea typeface="굴림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714500" y="1571625"/>
            <a:ext cx="5695950" cy="4067175"/>
            <a:chOff x="1714500" y="1571625"/>
            <a:chExt cx="5695950" cy="4067175"/>
          </a:xfrm>
        </p:grpSpPr>
        <p:graphicFrame>
          <p:nvGraphicFramePr>
            <p:cNvPr id="177155" name="Object 3"/>
            <p:cNvGraphicFramePr>
              <a:graphicFrameLocks noChangeAspect="1"/>
            </p:cNvGraphicFramePr>
            <p:nvPr/>
          </p:nvGraphicFramePr>
          <p:xfrm>
            <a:off x="1714500" y="1571625"/>
            <a:ext cx="5695950" cy="4067175"/>
          </p:xfrm>
          <a:graphic>
            <a:graphicData uri="http://schemas.openxmlformats.org/presentationml/2006/ole">
              <p:oleObj spid="_x0000_s177155" name="Acrobat Document" r:id="rId4" imgW="7589160" imgH="5424120" progId="AcroExch.Document.7">
                <p:embed/>
              </p:oleObj>
            </a:graphicData>
          </a:graphic>
        </p:graphicFrame>
        <p:sp>
          <p:nvSpPr>
            <p:cNvPr id="6" name="직사각형 5"/>
            <p:cNvSpPr/>
            <p:nvPr/>
          </p:nvSpPr>
          <p:spPr bwMode="auto">
            <a:xfrm>
              <a:off x="3046402" y="2112954"/>
              <a:ext cx="2382854" cy="8159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67040" y="2047137"/>
              <a:ext cx="26432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Our work</a:t>
              </a:r>
            </a:p>
            <a:p>
              <a:r>
                <a:rPr lang="en-US" altLang="ko-KR" dirty="0" err="1" smtClean="0"/>
                <a:t>Zass</a:t>
              </a:r>
              <a:r>
                <a:rPr lang="en-US" altLang="ko-KR" dirty="0" smtClean="0"/>
                <a:t> &amp; </a:t>
              </a:r>
              <a:r>
                <a:rPr lang="en-US" altLang="ko-KR" dirty="0" err="1" smtClean="0"/>
                <a:t>Shashua</a:t>
              </a:r>
              <a:endParaRPr lang="en-US" altLang="ko-KR" dirty="0" smtClean="0"/>
            </a:p>
            <a:p>
              <a:r>
                <a:rPr lang="en-US" altLang="ko-KR" dirty="0" err="1" smtClean="0"/>
                <a:t>Leordeanu</a:t>
              </a:r>
              <a:r>
                <a:rPr lang="en-US" altLang="ko-KR" dirty="0" smtClean="0"/>
                <a:t> &amp; Hebert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C:\Users\duchenne\Desktop\image\matchPan.jpg"/>
          <p:cNvPicPr>
            <a:picLocks noChangeAspect="1" noChangeArrowheads="1"/>
          </p:cNvPicPr>
          <p:nvPr/>
        </p:nvPicPr>
        <p:blipFill>
          <a:blip r:embed="rId3"/>
          <a:srcRect l="9984" t="4724" r="7131" b="17323"/>
          <a:stretch>
            <a:fillRect/>
          </a:stretch>
        </p:blipFill>
        <p:spPr bwMode="auto">
          <a:xfrm>
            <a:off x="714380" y="1500174"/>
            <a:ext cx="3714744" cy="1582049"/>
          </a:xfrm>
          <a:prstGeom prst="rect">
            <a:avLst/>
          </a:prstGeom>
          <a:noFill/>
        </p:spPr>
      </p:pic>
      <p:pic>
        <p:nvPicPr>
          <p:cNvPr id="125954" name="Picture 2" descr="C:\Users\duchenne\Desktop\image\matchGlass.jpg"/>
          <p:cNvPicPr>
            <a:picLocks noChangeAspect="1" noChangeArrowheads="1"/>
          </p:cNvPicPr>
          <p:nvPr/>
        </p:nvPicPr>
        <p:blipFill>
          <a:blip r:embed="rId4"/>
          <a:srcRect l="8500" t="16674" r="7225" b="30570"/>
          <a:stretch>
            <a:fillRect/>
          </a:stretch>
        </p:blipFill>
        <p:spPr bwMode="auto">
          <a:xfrm>
            <a:off x="3504854" y="4390697"/>
            <a:ext cx="5424864" cy="1038567"/>
          </a:xfrm>
          <a:prstGeom prst="rect">
            <a:avLst/>
          </a:prstGeom>
          <a:noFill/>
        </p:spPr>
      </p:pic>
      <p:pic>
        <p:nvPicPr>
          <p:cNvPr id="125955" name="Picture 3" descr="C:\Users\duchenne\Desktop\image\matchHorn.jpg"/>
          <p:cNvPicPr>
            <a:picLocks noChangeAspect="1" noChangeArrowheads="1"/>
          </p:cNvPicPr>
          <p:nvPr/>
        </p:nvPicPr>
        <p:blipFill>
          <a:blip r:embed="rId5"/>
          <a:srcRect l="8942" t="4252" r="10283" b="27638"/>
          <a:stretch>
            <a:fillRect/>
          </a:stretch>
        </p:blipFill>
        <p:spPr bwMode="auto">
          <a:xfrm>
            <a:off x="4714908" y="1914780"/>
            <a:ext cx="3786182" cy="2014286"/>
          </a:xfrm>
          <a:prstGeom prst="rect">
            <a:avLst/>
          </a:prstGeom>
          <a:noFill/>
        </p:spPr>
      </p:pic>
      <p:pic>
        <p:nvPicPr>
          <p:cNvPr id="125957" name="Picture 5" descr="C:\Users\duchenne\Desktop\image\matchChose.jpg"/>
          <p:cNvPicPr>
            <a:picLocks noChangeAspect="1" noChangeArrowheads="1"/>
          </p:cNvPicPr>
          <p:nvPr/>
        </p:nvPicPr>
        <p:blipFill>
          <a:blip r:embed="rId6"/>
          <a:srcRect l="4761" t="22876" r="4127" b="26357"/>
          <a:stretch>
            <a:fillRect/>
          </a:stretch>
        </p:blipFill>
        <p:spPr bwMode="auto">
          <a:xfrm>
            <a:off x="642942" y="3357562"/>
            <a:ext cx="3714744" cy="1321041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-382622" y="571480"/>
            <a:ext cx="83582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latinLnBrk="1"/>
            <a:r>
              <a:rPr lang="fr-FR" sz="3200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Examples of Caltech 256 </a:t>
            </a:r>
            <a:br>
              <a:rPr lang="fr-FR" sz="3200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</a:br>
            <a:r>
              <a:rPr lang="fr-FR" sz="3200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silouhettes matching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285852" y="0"/>
            <a:ext cx="160973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dirty="0" smtClean="0">
                <a:solidFill>
                  <a:schemeClr val="tx2"/>
                </a:solidFill>
                <a:ea typeface="굴림" charset="-127"/>
              </a:rPr>
              <a:t>Experiments</a:t>
            </a:r>
            <a:endParaRPr lang="en-US" altLang="ko-KR" sz="2000" dirty="0">
              <a:solidFill>
                <a:schemeClr val="tx2"/>
              </a:solidFill>
              <a:ea typeface="굴림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5786" y="1571612"/>
            <a:ext cx="7715304" cy="3643338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fr-FR" dirty="0" smtClean="0"/>
              <a:t>Method for Hyper-Graph matching.</a:t>
            </a:r>
          </a:p>
          <a:p>
            <a:pPr algn="l">
              <a:buFont typeface="Wingdings" pitchFamily="2" charset="2"/>
              <a:buChar char="Ø"/>
            </a:pPr>
            <a:r>
              <a:rPr lang="fr-FR" dirty="0" smtClean="0"/>
              <a:t>Tensor formulation</a:t>
            </a:r>
          </a:p>
          <a:p>
            <a:pPr algn="l">
              <a:buFont typeface="Wingdings" pitchFamily="2" charset="2"/>
              <a:buChar char="Ø"/>
            </a:pPr>
            <a:r>
              <a:rPr lang="fr-FR" dirty="0" smtClean="0"/>
              <a:t>Power Iteration</a:t>
            </a:r>
          </a:p>
          <a:p>
            <a:pPr algn="l">
              <a:buFont typeface="Wingdings" pitchFamily="2" charset="2"/>
              <a:buChar char="Ø"/>
            </a:pPr>
            <a:r>
              <a:rPr lang="fr-FR" dirty="0" smtClean="0"/>
              <a:t>Sparse output</a:t>
            </a:r>
          </a:p>
          <a:p>
            <a:pPr algn="l">
              <a:buFont typeface="Wingdings" pitchFamily="2" charset="2"/>
              <a:buChar char="Ø"/>
            </a:pPr>
            <a:r>
              <a:rPr lang="fr-FR" dirty="0" smtClean="0"/>
              <a:t>Future Work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-382622" y="336528"/>
            <a:ext cx="83582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latinLnBrk="1"/>
            <a:r>
              <a:rPr lang="fr-FR" sz="3200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Conclusion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gray">
          <a:xfrm>
            <a:off x="2190768" y="3048000"/>
            <a:ext cx="49530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fr-FR" altLang="ko-KR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Verdana"/>
              </a:rPr>
              <a:t>Thank You !</a:t>
            </a:r>
            <a:endParaRPr lang="ko-KR" altLang="en-US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5400000" scaled="1"/>
              </a:gradFill>
              <a:latin typeface="Verdan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3" name="Line 11"/>
          <p:cNvSpPr>
            <a:spLocks noChangeShapeType="1"/>
          </p:cNvSpPr>
          <p:nvPr/>
        </p:nvSpPr>
        <p:spPr bwMode="auto">
          <a:xfrm flipV="1">
            <a:off x="1804966" y="3600456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 flipH="1" flipV="1">
            <a:off x="2262166" y="3600456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 flipV="1">
            <a:off x="2185966" y="2914656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auto">
          <a:xfrm>
            <a:off x="1652566" y="4057656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2719366" y="4057656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2109766" y="3448056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46" name="Line 14"/>
          <p:cNvSpPr>
            <a:spLocks noChangeShapeType="1"/>
          </p:cNvSpPr>
          <p:nvPr/>
        </p:nvSpPr>
        <p:spPr bwMode="auto">
          <a:xfrm flipV="1">
            <a:off x="2414566" y="2152656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47" name="Line 15"/>
          <p:cNvSpPr>
            <a:spLocks noChangeShapeType="1"/>
          </p:cNvSpPr>
          <p:nvPr/>
        </p:nvSpPr>
        <p:spPr bwMode="auto">
          <a:xfrm flipH="1" flipV="1">
            <a:off x="1652566" y="2228856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 flipV="1">
            <a:off x="1652566" y="1619256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49" name="Line 17"/>
          <p:cNvSpPr>
            <a:spLocks noChangeShapeType="1"/>
          </p:cNvSpPr>
          <p:nvPr/>
        </p:nvSpPr>
        <p:spPr bwMode="auto">
          <a:xfrm flipH="1" flipV="1">
            <a:off x="2414566" y="1619256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37" name="Oval 5"/>
          <p:cNvSpPr>
            <a:spLocks noChangeArrowheads="1"/>
          </p:cNvSpPr>
          <p:nvPr/>
        </p:nvSpPr>
        <p:spPr bwMode="auto">
          <a:xfrm>
            <a:off x="1500166" y="2076456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2262166" y="2686056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2795566" y="2000256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36" name="Oval 4"/>
          <p:cNvSpPr>
            <a:spLocks noChangeArrowheads="1"/>
          </p:cNvSpPr>
          <p:nvPr/>
        </p:nvSpPr>
        <p:spPr bwMode="auto">
          <a:xfrm>
            <a:off x="2262166" y="1466856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50" name="Line 18"/>
          <p:cNvSpPr>
            <a:spLocks noChangeShapeType="1"/>
          </p:cNvSpPr>
          <p:nvPr/>
        </p:nvSpPr>
        <p:spPr bwMode="auto">
          <a:xfrm flipV="1">
            <a:off x="6757966" y="3219456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 flipH="1" flipV="1">
            <a:off x="7215166" y="3219456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52" name="Line 20"/>
          <p:cNvSpPr>
            <a:spLocks noChangeShapeType="1"/>
          </p:cNvSpPr>
          <p:nvPr/>
        </p:nvSpPr>
        <p:spPr bwMode="auto">
          <a:xfrm flipH="1" flipV="1">
            <a:off x="6300766" y="3143256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53" name="Oval 21"/>
          <p:cNvSpPr>
            <a:spLocks noChangeArrowheads="1"/>
          </p:cNvSpPr>
          <p:nvPr/>
        </p:nvSpPr>
        <p:spPr bwMode="auto">
          <a:xfrm>
            <a:off x="6605566" y="3676656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54" name="Oval 22"/>
          <p:cNvSpPr>
            <a:spLocks noChangeArrowheads="1"/>
          </p:cNvSpPr>
          <p:nvPr/>
        </p:nvSpPr>
        <p:spPr bwMode="auto">
          <a:xfrm>
            <a:off x="7672366" y="3676656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55" name="Oval 23"/>
          <p:cNvSpPr>
            <a:spLocks noChangeArrowheads="1"/>
          </p:cNvSpPr>
          <p:nvPr/>
        </p:nvSpPr>
        <p:spPr bwMode="auto">
          <a:xfrm>
            <a:off x="7062766" y="3067056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56" name="Line 24"/>
          <p:cNvSpPr>
            <a:spLocks noChangeShapeType="1"/>
          </p:cNvSpPr>
          <p:nvPr/>
        </p:nvSpPr>
        <p:spPr bwMode="auto">
          <a:xfrm flipV="1">
            <a:off x="5462566" y="3143256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57" name="Line 25"/>
          <p:cNvSpPr>
            <a:spLocks noChangeShapeType="1"/>
          </p:cNvSpPr>
          <p:nvPr/>
        </p:nvSpPr>
        <p:spPr bwMode="auto">
          <a:xfrm flipH="1" flipV="1">
            <a:off x="5157766" y="2609856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58" name="Line 26"/>
          <p:cNvSpPr>
            <a:spLocks noChangeShapeType="1"/>
          </p:cNvSpPr>
          <p:nvPr/>
        </p:nvSpPr>
        <p:spPr bwMode="auto">
          <a:xfrm flipV="1">
            <a:off x="5233966" y="2609856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59" name="Line 27"/>
          <p:cNvSpPr>
            <a:spLocks noChangeShapeType="1"/>
          </p:cNvSpPr>
          <p:nvPr/>
        </p:nvSpPr>
        <p:spPr bwMode="auto">
          <a:xfrm flipH="1" flipV="1">
            <a:off x="5767366" y="2609856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60" name="Oval 28"/>
          <p:cNvSpPr>
            <a:spLocks noChangeArrowheads="1"/>
          </p:cNvSpPr>
          <p:nvPr/>
        </p:nvSpPr>
        <p:spPr bwMode="auto">
          <a:xfrm>
            <a:off x="5081566" y="2457456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61" name="Oval 29"/>
          <p:cNvSpPr>
            <a:spLocks noChangeArrowheads="1"/>
          </p:cNvSpPr>
          <p:nvPr/>
        </p:nvSpPr>
        <p:spPr bwMode="auto">
          <a:xfrm>
            <a:off x="5310166" y="3143256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62" name="Oval 30"/>
          <p:cNvSpPr>
            <a:spLocks noChangeArrowheads="1"/>
          </p:cNvSpPr>
          <p:nvPr/>
        </p:nvSpPr>
        <p:spPr bwMode="auto">
          <a:xfrm>
            <a:off x="6148366" y="2990856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263" name="Oval 31"/>
          <p:cNvSpPr>
            <a:spLocks noChangeArrowheads="1"/>
          </p:cNvSpPr>
          <p:nvPr/>
        </p:nvSpPr>
        <p:spPr bwMode="auto">
          <a:xfrm>
            <a:off x="5614966" y="2457456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cxnSp>
        <p:nvCxnSpPr>
          <p:cNvPr id="95264" name="AutoShape 32"/>
          <p:cNvCxnSpPr>
            <a:cxnSpLocks noChangeShapeType="1"/>
            <a:stCxn id="95236" idx="6"/>
            <a:endCxn id="95260" idx="1"/>
          </p:cNvCxnSpPr>
          <p:nvPr/>
        </p:nvCxnSpPr>
        <p:spPr bwMode="auto">
          <a:xfrm>
            <a:off x="2490766" y="1581156"/>
            <a:ext cx="2624138" cy="909638"/>
          </a:xfrm>
          <a:prstGeom prst="curvedConnector2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5265" name="AutoShape 33"/>
          <p:cNvCxnSpPr>
            <a:cxnSpLocks noChangeShapeType="1"/>
            <a:stCxn id="95238" idx="4"/>
            <a:endCxn id="95261" idx="2"/>
          </p:cNvCxnSpPr>
          <p:nvPr/>
        </p:nvCxnSpPr>
        <p:spPr bwMode="auto">
          <a:xfrm rot="16200000" flipH="1">
            <a:off x="3595666" y="1543056"/>
            <a:ext cx="1028700" cy="2400300"/>
          </a:xfrm>
          <a:prstGeom prst="curvedConnector2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5266" name="AutoShape 34"/>
          <p:cNvCxnSpPr>
            <a:cxnSpLocks noChangeShapeType="1"/>
            <a:stCxn id="95241" idx="6"/>
            <a:endCxn id="95254" idx="3"/>
          </p:cNvCxnSpPr>
          <p:nvPr/>
        </p:nvCxnSpPr>
        <p:spPr bwMode="auto">
          <a:xfrm flipV="1">
            <a:off x="2947966" y="3871919"/>
            <a:ext cx="4757738" cy="300037"/>
          </a:xfrm>
          <a:prstGeom prst="curvedConnector2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5267" name="AutoShape 35"/>
          <p:cNvCxnSpPr>
            <a:cxnSpLocks noChangeShapeType="1"/>
            <a:stCxn id="95242" idx="7"/>
            <a:endCxn id="95253" idx="1"/>
          </p:cNvCxnSpPr>
          <p:nvPr/>
        </p:nvCxnSpPr>
        <p:spPr bwMode="auto">
          <a:xfrm rot="16200000">
            <a:off x="4052867" y="1504956"/>
            <a:ext cx="381000" cy="4791075"/>
          </a:xfrm>
          <a:prstGeom prst="curvedConnector3">
            <a:avLst>
              <a:gd name="adj1" fmla="val 150833"/>
            </a:avLst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5268" name="AutoShape 36"/>
          <p:cNvCxnSpPr>
            <a:cxnSpLocks noChangeShapeType="1"/>
            <a:stCxn id="95239" idx="7"/>
            <a:endCxn id="95255" idx="1"/>
          </p:cNvCxnSpPr>
          <p:nvPr/>
        </p:nvCxnSpPr>
        <p:spPr bwMode="auto">
          <a:xfrm rot="16200000">
            <a:off x="4510067" y="895356"/>
            <a:ext cx="381000" cy="4791075"/>
          </a:xfrm>
          <a:prstGeom prst="curvedConnector3">
            <a:avLst>
              <a:gd name="adj1" fmla="val 168750"/>
            </a:avLst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5269" name="AutoShape 37"/>
          <p:cNvCxnSpPr>
            <a:cxnSpLocks noChangeShapeType="1"/>
            <a:stCxn id="95237" idx="5"/>
            <a:endCxn id="95263" idx="1"/>
          </p:cNvCxnSpPr>
          <p:nvPr/>
        </p:nvCxnSpPr>
        <p:spPr bwMode="auto">
          <a:xfrm rot="16200000" flipH="1">
            <a:off x="3562329" y="404819"/>
            <a:ext cx="219075" cy="3952875"/>
          </a:xfrm>
          <a:prstGeom prst="curvedConnector3">
            <a:avLst>
              <a:gd name="adj1" fmla="val 50000"/>
            </a:avLst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5270" name="AutoShape 38"/>
          <p:cNvCxnSpPr>
            <a:cxnSpLocks noChangeShapeType="1"/>
            <a:stCxn id="95240" idx="5"/>
            <a:endCxn id="95262" idx="3"/>
          </p:cNvCxnSpPr>
          <p:nvPr/>
        </p:nvCxnSpPr>
        <p:spPr bwMode="auto">
          <a:xfrm rot="16200000" flipH="1">
            <a:off x="4167167" y="1171581"/>
            <a:ext cx="304800" cy="3724275"/>
          </a:xfrm>
          <a:prstGeom prst="curvedConnector3">
            <a:avLst>
              <a:gd name="adj1" fmla="val 185940"/>
            </a:avLst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" name="Rectangle 2"/>
          <p:cNvSpPr txBox="1">
            <a:spLocks noChangeArrowheads="1"/>
          </p:cNvSpPr>
          <p:nvPr/>
        </p:nvSpPr>
        <p:spPr bwMode="gray">
          <a:xfrm>
            <a:off x="-428660" y="336528"/>
            <a:ext cx="83582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latinLnBrk="1"/>
            <a:r>
              <a:rPr lang="fr-FR" sz="3200" b="1" kern="0" dirty="0" smtClean="0">
                <a:solidFill>
                  <a:srgbClr val="003366"/>
                </a:solidFill>
                <a:latin typeface="Arial"/>
              </a:rPr>
              <a:t>Generic Graph Matching Problem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1357290" y="28494"/>
            <a:ext cx="1975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en-US" altLang="ko-KR" sz="2000" dirty="0" smtClean="0">
                <a:solidFill>
                  <a:srgbClr val="003366"/>
                </a:solidFill>
                <a:ea typeface="굴림" charset="-127"/>
              </a:rPr>
              <a:t>Previous Works</a:t>
            </a:r>
            <a:endParaRPr lang="en-US" altLang="ko-KR" sz="2000" dirty="0">
              <a:solidFill>
                <a:srgbClr val="003366"/>
              </a:solidFill>
              <a:ea typeface="굴림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5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3" grpId="0" animBg="1"/>
      <p:bldP spid="95244" grpId="0" animBg="1"/>
      <p:bldP spid="95245" grpId="0" animBg="1"/>
      <p:bldP spid="95242" grpId="0" animBg="1"/>
      <p:bldP spid="95241" grpId="0" animBg="1"/>
      <p:bldP spid="95239" grpId="0" animBg="1"/>
      <p:bldP spid="95246" grpId="0" animBg="1"/>
      <p:bldP spid="95247" grpId="0" animBg="1"/>
      <p:bldP spid="95248" grpId="0" animBg="1"/>
      <p:bldP spid="95249" grpId="0" animBg="1"/>
      <p:bldP spid="95237" grpId="0" animBg="1"/>
      <p:bldP spid="95240" grpId="0" animBg="1"/>
      <p:bldP spid="95238" grpId="0" animBg="1"/>
      <p:bldP spid="95236" grpId="0" animBg="1"/>
      <p:bldP spid="95250" grpId="0" animBg="1"/>
      <p:bldP spid="95251" grpId="0" animBg="1"/>
      <p:bldP spid="95252" grpId="0" animBg="1"/>
      <p:bldP spid="95253" grpId="0" animBg="1"/>
      <p:bldP spid="95254" grpId="0" animBg="1"/>
      <p:bldP spid="95255" grpId="0" animBg="1"/>
      <p:bldP spid="95256" grpId="0" animBg="1"/>
      <p:bldP spid="95257" grpId="0" animBg="1"/>
      <p:bldP spid="95258" grpId="0" animBg="1"/>
      <p:bldP spid="95259" grpId="0" animBg="1"/>
      <p:bldP spid="95260" grpId="0" animBg="1"/>
      <p:bldP spid="95261" grpId="0" animBg="1"/>
      <p:bldP spid="95262" grpId="0" animBg="1"/>
      <p:bldP spid="952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214422"/>
            <a:ext cx="7072362" cy="327660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fr-FR" dirty="0"/>
              <a:t>NP-Hard combinatorial problem.</a:t>
            </a:r>
          </a:p>
          <a:p>
            <a:pPr algn="l">
              <a:buFont typeface="Wingdings" pitchFamily="2" charset="2"/>
              <a:buChar char="Ø"/>
            </a:pPr>
            <a:r>
              <a:rPr lang="fr-FR" dirty="0"/>
              <a:t>Wide and active </a:t>
            </a:r>
            <a:r>
              <a:rPr lang="fr-FR" dirty="0" smtClean="0"/>
              <a:t>literature </a:t>
            </a:r>
            <a:r>
              <a:rPr lang="fr-FR" dirty="0"/>
              <a:t>existing on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approximation </a:t>
            </a:r>
            <a:r>
              <a:rPr lang="fr-FR" dirty="0"/>
              <a:t>algorithms.</a:t>
            </a:r>
          </a:p>
          <a:p>
            <a:pPr lvl="1" algn="l">
              <a:buFont typeface="Wingdings" pitchFamily="2" charset="2"/>
              <a:buChar char="ü"/>
            </a:pPr>
            <a:r>
              <a:rPr lang="fr-FR" dirty="0"/>
              <a:t>Greedy</a:t>
            </a:r>
          </a:p>
          <a:p>
            <a:pPr lvl="1" algn="l">
              <a:buFont typeface="Wingdings" pitchFamily="2" charset="2"/>
              <a:buChar char="ü"/>
            </a:pPr>
            <a:r>
              <a:rPr lang="fr-FR" dirty="0"/>
              <a:t>Relaxed formulation</a:t>
            </a:r>
          </a:p>
          <a:p>
            <a:pPr lvl="1" algn="l">
              <a:buFont typeface="Wingdings" pitchFamily="2" charset="2"/>
              <a:buChar char="ü"/>
            </a:pPr>
            <a:r>
              <a:rPr lang="fr-FR" dirty="0" smtClean="0"/>
              <a:t>Convex-concave </a:t>
            </a:r>
            <a:r>
              <a:rPr lang="fr-FR" dirty="0"/>
              <a:t>optimization</a:t>
            </a:r>
          </a:p>
          <a:p>
            <a:pPr lvl="1" algn="l">
              <a:buFont typeface="Wingdings" pitchFamily="2" charset="2"/>
              <a:buChar char="ü"/>
            </a:pPr>
            <a:r>
              <a:rPr lang="fr-FR" dirty="0"/>
              <a:t>Many others…</a:t>
            </a:r>
          </a:p>
          <a:p>
            <a:pPr algn="l">
              <a:buFont typeface="Wingdings" pitchFamily="2" charset="2"/>
              <a:buChar char="Ø"/>
            </a:pPr>
            <a:endParaRPr lang="fr-FR" dirty="0"/>
          </a:p>
        </p:txBody>
      </p:sp>
      <p:sp>
        <p:nvSpPr>
          <p:cNvPr id="5" name="직사각형 4"/>
          <p:cNvSpPr/>
          <p:nvPr/>
        </p:nvSpPr>
        <p:spPr>
          <a:xfrm>
            <a:off x="500034" y="4500570"/>
            <a:ext cx="750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[1] </a:t>
            </a:r>
            <a:r>
              <a:rPr lang="en-US" sz="1400" dirty="0" smtClean="0"/>
              <a:t>M. </a:t>
            </a:r>
            <a:r>
              <a:rPr lang="en-US" sz="1400" dirty="0" err="1" smtClean="0"/>
              <a:t>Zaslavskiy</a:t>
            </a:r>
            <a:r>
              <a:rPr lang="en-US" sz="1400" dirty="0" smtClean="0"/>
              <a:t>, F. Bach and J.-P. Vert. PAMI, 2009.</a:t>
            </a:r>
            <a:endParaRPr lang="en-US" altLang="ko-KR" sz="1400" dirty="0" smtClean="0"/>
          </a:p>
          <a:p>
            <a:r>
              <a:rPr lang="en-US" altLang="ko-KR" sz="1400" dirty="0" smtClean="0"/>
              <a:t>[2] </a:t>
            </a:r>
            <a:r>
              <a:rPr lang="de-DE" altLang="ko-KR" sz="1400" dirty="0" smtClean="0"/>
              <a:t>D. C. Schmidt and L. E. Druffel. </a:t>
            </a:r>
            <a:r>
              <a:rPr lang="en-US" altLang="ko-KR" sz="1400" dirty="0" smtClean="0"/>
              <a:t>JACM, </a:t>
            </a:r>
            <a:r>
              <a:rPr lang="de-DE" altLang="ko-KR" sz="1400" dirty="0" smtClean="0"/>
              <a:t>1976.</a:t>
            </a:r>
          </a:p>
          <a:p>
            <a:r>
              <a:rPr lang="de-DE" altLang="ko-KR" sz="1400" dirty="0" smtClean="0"/>
              <a:t>[3] </a:t>
            </a:r>
            <a:r>
              <a:rPr lang="fr-FR" altLang="ko-KR" sz="1400" dirty="0" smtClean="0"/>
              <a:t>J. R. Ullmann. JACM, 1976.</a:t>
            </a:r>
          </a:p>
          <a:p>
            <a:r>
              <a:rPr lang="fr-FR" altLang="ko-KR" sz="1400" dirty="0" smtClean="0"/>
              <a:t>[4] </a:t>
            </a:r>
            <a:r>
              <a:rPr lang="it-IT" altLang="ko-KR" sz="1400" dirty="0" smtClean="0"/>
              <a:t>L. P. Cordella, P. Foggia, C. Sansone, and M. Vento. ICIAP, 1991.</a:t>
            </a:r>
          </a:p>
          <a:p>
            <a:r>
              <a:rPr lang="it-IT" altLang="ko-KR" sz="1400" dirty="0" smtClean="0"/>
              <a:t>[5] </a:t>
            </a:r>
            <a:r>
              <a:rPr lang="fr-FR" altLang="ko-KR" sz="1400" dirty="0" smtClean="0"/>
              <a:t>Shinji Umeyama. PAMI, 1988.</a:t>
            </a:r>
          </a:p>
          <a:p>
            <a:r>
              <a:rPr lang="en-US" altLang="ko-KR" sz="1400" dirty="0" smtClean="0"/>
              <a:t>[6] </a:t>
            </a:r>
            <a:r>
              <a:rPr lang="fr-FR" altLang="ko-KR" sz="1400" dirty="0" smtClean="0"/>
              <a:t>S.Gold and A.Rangarajan. PAMI, 1996.</a:t>
            </a:r>
          </a:p>
          <a:p>
            <a:r>
              <a:rPr lang="fr-FR" altLang="ko-KR" sz="1400" dirty="0" smtClean="0"/>
              <a:t>[7] Hong Fang Wang and Edwin R. Hancock. PR, 2005.</a:t>
            </a:r>
          </a:p>
          <a:p>
            <a:r>
              <a:rPr lang="fr-FR" altLang="ko-KR" sz="1400" dirty="0" smtClean="0"/>
              <a:t>[8] </a:t>
            </a:r>
            <a:r>
              <a:rPr lang="en-US" altLang="ko-KR" sz="1400" dirty="0" smtClean="0"/>
              <a:t>Terry </a:t>
            </a:r>
            <a:r>
              <a:rPr lang="en-US" altLang="ko-KR" sz="1400" dirty="0" err="1" smtClean="0"/>
              <a:t>Caelli</a:t>
            </a:r>
            <a:r>
              <a:rPr lang="en-US" altLang="ko-KR" sz="1400" dirty="0" smtClean="0"/>
              <a:t> and </a:t>
            </a:r>
            <a:r>
              <a:rPr lang="en-US" altLang="ko-KR" sz="1400" dirty="0" err="1" smtClean="0"/>
              <a:t>Serhiy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Kosinov</a:t>
            </a:r>
            <a:r>
              <a:rPr lang="en-US" altLang="ko-KR" sz="1400" dirty="0" smtClean="0"/>
              <a:t>. PAMI 2004.</a:t>
            </a:r>
          </a:p>
          <a:p>
            <a:r>
              <a:rPr lang="en-US" altLang="ko-KR" sz="1400" dirty="0" smtClean="0"/>
              <a:t>[9]</a:t>
            </a:r>
            <a:r>
              <a:rPr lang="fr-FR" altLang="ko-KR" sz="1400" dirty="0" smtClean="0"/>
              <a:t> H.A. Almohamad and S.O.Duffuaa. PAMI, 1993.</a:t>
            </a:r>
            <a:endParaRPr lang="en-US" altLang="ko-KR" sz="1400" dirty="0" smtClean="0"/>
          </a:p>
          <a:p>
            <a:r>
              <a:rPr lang="en-US" altLang="ko-KR" sz="1400" dirty="0" smtClean="0"/>
              <a:t>[10] </a:t>
            </a:r>
            <a:r>
              <a:rPr lang="fr-FR" altLang="ko-KR" sz="1400" dirty="0" smtClean="0"/>
              <a:t>C.Schellewald and C.Schnor. LNCS, 2005.</a:t>
            </a:r>
            <a:endParaRPr lang="ko-KR" altLang="en-US" sz="14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gray">
          <a:xfrm>
            <a:off x="-428660" y="336528"/>
            <a:ext cx="83582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latinLnBrk="1"/>
            <a:r>
              <a:rPr lang="fr-FR" sz="3200" b="1" kern="0" dirty="0" smtClean="0">
                <a:solidFill>
                  <a:srgbClr val="003366"/>
                </a:solidFill>
                <a:latin typeface="Arial"/>
              </a:rPr>
              <a:t>Generic Graph Matching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357290" y="28494"/>
            <a:ext cx="1975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en-US" altLang="ko-KR" sz="2000" dirty="0" smtClean="0">
                <a:solidFill>
                  <a:srgbClr val="003366"/>
                </a:solidFill>
                <a:ea typeface="굴림" charset="-127"/>
              </a:rPr>
              <a:t>Previous Works</a:t>
            </a:r>
            <a:endParaRPr lang="en-US" altLang="ko-KR" sz="2000" dirty="0">
              <a:solidFill>
                <a:srgbClr val="003366"/>
              </a:solidFill>
              <a:ea typeface="굴림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직선 화살표 연결선 26"/>
          <p:cNvCxnSpPr>
            <a:cxnSpLocks noChangeShapeType="1"/>
          </p:cNvCxnSpPr>
          <p:nvPr/>
        </p:nvCxnSpPr>
        <p:spPr bwMode="auto">
          <a:xfrm flipV="1">
            <a:off x="3181586" y="2100250"/>
            <a:ext cx="3429000" cy="1524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" name="직선 화살표 연결선 28"/>
          <p:cNvCxnSpPr>
            <a:cxnSpLocks noChangeShapeType="1"/>
          </p:cNvCxnSpPr>
          <p:nvPr/>
        </p:nvCxnSpPr>
        <p:spPr bwMode="auto">
          <a:xfrm flipV="1">
            <a:off x="2635486" y="2176450"/>
            <a:ext cx="3505200" cy="228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" name="직선 화살표 연결선 30"/>
          <p:cNvCxnSpPr>
            <a:cxnSpLocks noChangeShapeType="1"/>
            <a:stCxn id="6" idx="6"/>
            <a:endCxn id="16" idx="2"/>
          </p:cNvCxnSpPr>
          <p:nvPr/>
        </p:nvCxnSpPr>
        <p:spPr bwMode="auto">
          <a:xfrm flipV="1">
            <a:off x="2467182" y="2328850"/>
            <a:ext cx="3229004" cy="53102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" name="직선 화살표 연결선 32"/>
          <p:cNvCxnSpPr>
            <a:cxnSpLocks noChangeShapeType="1"/>
            <a:stCxn id="13" idx="6"/>
            <a:endCxn id="23" idx="2"/>
          </p:cNvCxnSpPr>
          <p:nvPr/>
        </p:nvCxnSpPr>
        <p:spPr bwMode="auto">
          <a:xfrm flipV="1">
            <a:off x="2548144" y="2709850"/>
            <a:ext cx="3148042" cy="37386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" name="직선 화살표 연결선 34"/>
          <p:cNvCxnSpPr>
            <a:cxnSpLocks noChangeShapeType="1"/>
            <a:stCxn id="7" idx="7"/>
            <a:endCxn id="17" idx="2"/>
          </p:cNvCxnSpPr>
          <p:nvPr/>
        </p:nvCxnSpPr>
        <p:spPr bwMode="auto">
          <a:xfrm rot="5400000" flipH="1" flipV="1">
            <a:off x="4429504" y="1680506"/>
            <a:ext cx="8737" cy="282942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" name="직선 화살표 연결선 37"/>
          <p:cNvCxnSpPr>
            <a:cxnSpLocks noChangeShapeType="1"/>
            <a:stCxn id="8" idx="6"/>
            <a:endCxn id="18" idx="3"/>
          </p:cNvCxnSpPr>
          <p:nvPr/>
        </p:nvCxnSpPr>
        <p:spPr bwMode="auto">
          <a:xfrm flipV="1">
            <a:off x="3467314" y="3220932"/>
            <a:ext cx="2860790" cy="67569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" name="직선 화살표 연결선 39"/>
          <p:cNvCxnSpPr>
            <a:cxnSpLocks noChangeShapeType="1"/>
            <a:stCxn id="9" idx="6"/>
            <a:endCxn id="19" idx="2"/>
          </p:cNvCxnSpPr>
          <p:nvPr/>
        </p:nvCxnSpPr>
        <p:spPr bwMode="auto">
          <a:xfrm flipV="1">
            <a:off x="3476838" y="3471850"/>
            <a:ext cx="3209948" cy="10240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1" name="직선 화살표 연결선 47"/>
          <p:cNvCxnSpPr>
            <a:cxnSpLocks noChangeShapeType="1"/>
            <a:stCxn id="10" idx="6"/>
            <a:endCxn id="20" idx="2"/>
          </p:cNvCxnSpPr>
          <p:nvPr/>
        </p:nvCxnSpPr>
        <p:spPr bwMode="auto">
          <a:xfrm>
            <a:off x="3467322" y="3926673"/>
            <a:ext cx="3081366" cy="1667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" name="직선 화살표 연결선 49"/>
          <p:cNvCxnSpPr>
            <a:cxnSpLocks noChangeShapeType="1"/>
            <a:endCxn id="21" idx="2"/>
          </p:cNvCxnSpPr>
          <p:nvPr/>
        </p:nvCxnSpPr>
        <p:spPr bwMode="auto">
          <a:xfrm flipV="1">
            <a:off x="3168886" y="4233850"/>
            <a:ext cx="2819400" cy="762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" name="직선 화살표 연결선 51"/>
          <p:cNvCxnSpPr>
            <a:cxnSpLocks noChangeShapeType="1"/>
            <a:endCxn id="22" idx="2"/>
          </p:cNvCxnSpPr>
          <p:nvPr/>
        </p:nvCxnSpPr>
        <p:spPr bwMode="auto">
          <a:xfrm flipV="1">
            <a:off x="2635486" y="4005250"/>
            <a:ext cx="2971800" cy="228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4" name="Rectangle 33"/>
          <p:cNvSpPr/>
          <p:nvPr/>
        </p:nvSpPr>
        <p:spPr>
          <a:xfrm>
            <a:off x="1809986" y="1643050"/>
            <a:ext cx="22860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72082" y="1652566"/>
            <a:ext cx="22860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" name="그룹 44"/>
          <p:cNvGrpSpPr/>
          <p:nvPr/>
        </p:nvGrpSpPr>
        <p:grpSpPr>
          <a:xfrm>
            <a:off x="5629518" y="2224070"/>
            <a:ext cx="1114001" cy="2017622"/>
            <a:chOff x="7481359" y="2357430"/>
            <a:chExt cx="1114001" cy="2017622"/>
          </a:xfrm>
        </p:grpSpPr>
        <p:sp>
          <p:nvSpPr>
            <p:cNvPr id="42" name="자유형 41"/>
            <p:cNvSpPr/>
            <p:nvPr/>
          </p:nvSpPr>
          <p:spPr>
            <a:xfrm>
              <a:off x="7481359" y="2391508"/>
              <a:ext cx="1114001" cy="1983544"/>
            </a:xfrm>
            <a:custGeom>
              <a:avLst/>
              <a:gdLst>
                <a:gd name="connsiteX0" fmla="*/ 87059 w 1114001"/>
                <a:gd name="connsiteY0" fmla="*/ 0 h 1983544"/>
                <a:gd name="connsiteX1" fmla="*/ 101127 w 1114001"/>
                <a:gd name="connsiteY1" fmla="*/ 942535 h 1983544"/>
                <a:gd name="connsiteX2" fmla="*/ 129263 w 1114001"/>
                <a:gd name="connsiteY2" fmla="*/ 914400 h 1983544"/>
                <a:gd name="connsiteX3" fmla="*/ 171466 w 1114001"/>
                <a:gd name="connsiteY3" fmla="*/ 886264 h 1983544"/>
                <a:gd name="connsiteX4" fmla="*/ 340278 w 1114001"/>
                <a:gd name="connsiteY4" fmla="*/ 844061 h 1983544"/>
                <a:gd name="connsiteX5" fmla="*/ 790444 w 1114001"/>
                <a:gd name="connsiteY5" fmla="*/ 872197 h 1983544"/>
                <a:gd name="connsiteX6" fmla="*/ 832647 w 1114001"/>
                <a:gd name="connsiteY6" fmla="*/ 886264 h 1983544"/>
                <a:gd name="connsiteX7" fmla="*/ 902986 w 1114001"/>
                <a:gd name="connsiteY7" fmla="*/ 942535 h 1983544"/>
                <a:gd name="connsiteX8" fmla="*/ 945189 w 1114001"/>
                <a:gd name="connsiteY8" fmla="*/ 970670 h 1983544"/>
                <a:gd name="connsiteX9" fmla="*/ 973324 w 1114001"/>
                <a:gd name="connsiteY9" fmla="*/ 1012874 h 1983544"/>
                <a:gd name="connsiteX10" fmla="*/ 1015527 w 1114001"/>
                <a:gd name="connsiteY10" fmla="*/ 1083212 h 1983544"/>
                <a:gd name="connsiteX11" fmla="*/ 1057730 w 1114001"/>
                <a:gd name="connsiteY11" fmla="*/ 1139483 h 1983544"/>
                <a:gd name="connsiteX12" fmla="*/ 1071798 w 1114001"/>
                <a:gd name="connsiteY12" fmla="*/ 1181686 h 1983544"/>
                <a:gd name="connsiteX13" fmla="*/ 1099933 w 1114001"/>
                <a:gd name="connsiteY13" fmla="*/ 1237957 h 1983544"/>
                <a:gd name="connsiteX14" fmla="*/ 1114001 w 1114001"/>
                <a:gd name="connsiteY14" fmla="*/ 1294227 h 1983544"/>
                <a:gd name="connsiteX15" fmla="*/ 1099933 w 1114001"/>
                <a:gd name="connsiteY15" fmla="*/ 1589649 h 1983544"/>
                <a:gd name="connsiteX16" fmla="*/ 1043663 w 1114001"/>
                <a:gd name="connsiteY16" fmla="*/ 1730326 h 1983544"/>
                <a:gd name="connsiteX17" fmla="*/ 1015527 w 1114001"/>
                <a:gd name="connsiteY17" fmla="*/ 1800664 h 1983544"/>
                <a:gd name="connsiteX18" fmla="*/ 973324 w 1114001"/>
                <a:gd name="connsiteY18" fmla="*/ 1842867 h 1983544"/>
                <a:gd name="connsiteX19" fmla="*/ 945189 w 1114001"/>
                <a:gd name="connsiteY19" fmla="*/ 1885070 h 1983544"/>
                <a:gd name="connsiteX20" fmla="*/ 832647 w 1114001"/>
                <a:gd name="connsiteY20" fmla="*/ 1983544 h 1983544"/>
                <a:gd name="connsiteX21" fmla="*/ 368413 w 1114001"/>
                <a:gd name="connsiteY21" fmla="*/ 1969477 h 1983544"/>
                <a:gd name="connsiteX22" fmla="*/ 326210 w 1114001"/>
                <a:gd name="connsiteY22" fmla="*/ 1941341 h 1983544"/>
                <a:gd name="connsiteX23" fmla="*/ 284007 w 1114001"/>
                <a:gd name="connsiteY23" fmla="*/ 1927274 h 1983544"/>
                <a:gd name="connsiteX24" fmla="*/ 199601 w 1114001"/>
                <a:gd name="connsiteY24" fmla="*/ 1842867 h 1983544"/>
                <a:gd name="connsiteX25" fmla="*/ 157398 w 1114001"/>
                <a:gd name="connsiteY25" fmla="*/ 1800664 h 1983544"/>
                <a:gd name="connsiteX26" fmla="*/ 129263 w 1114001"/>
                <a:gd name="connsiteY26" fmla="*/ 1758461 h 1983544"/>
                <a:gd name="connsiteX27" fmla="*/ 72992 w 1114001"/>
                <a:gd name="connsiteY27" fmla="*/ 1702190 h 1983544"/>
                <a:gd name="connsiteX28" fmla="*/ 44856 w 1114001"/>
                <a:gd name="connsiteY28" fmla="*/ 1674055 h 1983544"/>
                <a:gd name="connsiteX29" fmla="*/ 16721 w 1114001"/>
                <a:gd name="connsiteY29" fmla="*/ 1631852 h 1983544"/>
                <a:gd name="connsiteX30" fmla="*/ 2653 w 1114001"/>
                <a:gd name="connsiteY30" fmla="*/ 1589649 h 1983544"/>
                <a:gd name="connsiteX31" fmla="*/ 2653 w 1114001"/>
                <a:gd name="connsiteY31" fmla="*/ 1533378 h 198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14001" h="1983544">
                  <a:moveTo>
                    <a:pt x="87059" y="0"/>
                  </a:moveTo>
                  <a:cubicBezTo>
                    <a:pt x="91748" y="314178"/>
                    <a:pt x="86640" y="628656"/>
                    <a:pt x="101127" y="942535"/>
                  </a:cubicBezTo>
                  <a:cubicBezTo>
                    <a:pt x="101739" y="955784"/>
                    <a:pt x="118906" y="922685"/>
                    <a:pt x="129263" y="914400"/>
                  </a:cubicBezTo>
                  <a:cubicBezTo>
                    <a:pt x="142465" y="903838"/>
                    <a:pt x="156016" y="893131"/>
                    <a:pt x="171466" y="886264"/>
                  </a:cubicBezTo>
                  <a:cubicBezTo>
                    <a:pt x="238343" y="856541"/>
                    <a:pt x="269503" y="855857"/>
                    <a:pt x="340278" y="844061"/>
                  </a:cubicBezTo>
                  <a:cubicBezTo>
                    <a:pt x="575178" y="852450"/>
                    <a:pt x="632955" y="827201"/>
                    <a:pt x="790444" y="872197"/>
                  </a:cubicBezTo>
                  <a:cubicBezTo>
                    <a:pt x="804702" y="876271"/>
                    <a:pt x="818579" y="881575"/>
                    <a:pt x="832647" y="886264"/>
                  </a:cubicBezTo>
                  <a:cubicBezTo>
                    <a:pt x="962558" y="972873"/>
                    <a:pt x="802748" y="862346"/>
                    <a:pt x="902986" y="942535"/>
                  </a:cubicBezTo>
                  <a:cubicBezTo>
                    <a:pt x="916188" y="953097"/>
                    <a:pt x="931121" y="961292"/>
                    <a:pt x="945189" y="970670"/>
                  </a:cubicBezTo>
                  <a:cubicBezTo>
                    <a:pt x="954567" y="984738"/>
                    <a:pt x="964363" y="998536"/>
                    <a:pt x="973324" y="1012874"/>
                  </a:cubicBezTo>
                  <a:cubicBezTo>
                    <a:pt x="987815" y="1036060"/>
                    <a:pt x="1000360" y="1060462"/>
                    <a:pt x="1015527" y="1083212"/>
                  </a:cubicBezTo>
                  <a:cubicBezTo>
                    <a:pt x="1028533" y="1102720"/>
                    <a:pt x="1043662" y="1120726"/>
                    <a:pt x="1057730" y="1139483"/>
                  </a:cubicBezTo>
                  <a:cubicBezTo>
                    <a:pt x="1062419" y="1153551"/>
                    <a:pt x="1065957" y="1168056"/>
                    <a:pt x="1071798" y="1181686"/>
                  </a:cubicBezTo>
                  <a:cubicBezTo>
                    <a:pt x="1080059" y="1200961"/>
                    <a:pt x="1092570" y="1218321"/>
                    <a:pt x="1099933" y="1237957"/>
                  </a:cubicBezTo>
                  <a:cubicBezTo>
                    <a:pt x="1106722" y="1256060"/>
                    <a:pt x="1109312" y="1275470"/>
                    <a:pt x="1114001" y="1294227"/>
                  </a:cubicBezTo>
                  <a:cubicBezTo>
                    <a:pt x="1109312" y="1392701"/>
                    <a:pt x="1110820" y="1491666"/>
                    <a:pt x="1099933" y="1589649"/>
                  </a:cubicBezTo>
                  <a:cubicBezTo>
                    <a:pt x="1093902" y="1643929"/>
                    <a:pt x="1064742" y="1682899"/>
                    <a:pt x="1043663" y="1730326"/>
                  </a:cubicBezTo>
                  <a:cubicBezTo>
                    <a:pt x="1033407" y="1753402"/>
                    <a:pt x="1028911" y="1779250"/>
                    <a:pt x="1015527" y="1800664"/>
                  </a:cubicBezTo>
                  <a:cubicBezTo>
                    <a:pt x="1004983" y="1817535"/>
                    <a:pt x="986060" y="1827583"/>
                    <a:pt x="973324" y="1842867"/>
                  </a:cubicBezTo>
                  <a:cubicBezTo>
                    <a:pt x="962500" y="1855855"/>
                    <a:pt x="956322" y="1872346"/>
                    <a:pt x="945189" y="1885070"/>
                  </a:cubicBezTo>
                  <a:cubicBezTo>
                    <a:pt x="887583" y="1950906"/>
                    <a:pt x="889851" y="1945408"/>
                    <a:pt x="832647" y="1983544"/>
                  </a:cubicBezTo>
                  <a:cubicBezTo>
                    <a:pt x="677902" y="1978855"/>
                    <a:pt x="522694" y="1982334"/>
                    <a:pt x="368413" y="1969477"/>
                  </a:cubicBezTo>
                  <a:cubicBezTo>
                    <a:pt x="351564" y="1968073"/>
                    <a:pt x="341332" y="1948902"/>
                    <a:pt x="326210" y="1941341"/>
                  </a:cubicBezTo>
                  <a:cubicBezTo>
                    <a:pt x="312947" y="1934709"/>
                    <a:pt x="298075" y="1931963"/>
                    <a:pt x="284007" y="1927274"/>
                  </a:cubicBezTo>
                  <a:lnTo>
                    <a:pt x="199601" y="1842867"/>
                  </a:lnTo>
                  <a:cubicBezTo>
                    <a:pt x="185533" y="1828799"/>
                    <a:pt x="168433" y="1817217"/>
                    <a:pt x="157398" y="1800664"/>
                  </a:cubicBezTo>
                  <a:cubicBezTo>
                    <a:pt x="148020" y="1786596"/>
                    <a:pt x="140266" y="1771298"/>
                    <a:pt x="129263" y="1758461"/>
                  </a:cubicBezTo>
                  <a:cubicBezTo>
                    <a:pt x="112000" y="1738321"/>
                    <a:pt x="91749" y="1720947"/>
                    <a:pt x="72992" y="1702190"/>
                  </a:cubicBezTo>
                  <a:cubicBezTo>
                    <a:pt x="63613" y="1692812"/>
                    <a:pt x="52213" y="1685091"/>
                    <a:pt x="44856" y="1674055"/>
                  </a:cubicBezTo>
                  <a:cubicBezTo>
                    <a:pt x="35478" y="1659987"/>
                    <a:pt x="24282" y="1646974"/>
                    <a:pt x="16721" y="1631852"/>
                  </a:cubicBezTo>
                  <a:cubicBezTo>
                    <a:pt x="10089" y="1618589"/>
                    <a:pt x="4750" y="1604329"/>
                    <a:pt x="2653" y="1589649"/>
                  </a:cubicBezTo>
                  <a:cubicBezTo>
                    <a:pt x="0" y="1571081"/>
                    <a:pt x="2653" y="1552135"/>
                    <a:pt x="2653" y="1533378"/>
                  </a:cubicBezTo>
                </a:path>
              </a:pathLst>
            </a:cu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4" name="직선 연결선 43"/>
            <p:cNvCxnSpPr/>
            <p:nvPr/>
          </p:nvCxnSpPr>
          <p:spPr>
            <a:xfrm flipV="1">
              <a:off x="7572396" y="2357430"/>
              <a:ext cx="1000132" cy="7143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56"/>
          <p:cNvGrpSpPr/>
          <p:nvPr/>
        </p:nvGrpSpPr>
        <p:grpSpPr>
          <a:xfrm>
            <a:off x="2322284" y="2295508"/>
            <a:ext cx="1125416" cy="1977515"/>
            <a:chOff x="2264898" y="2786058"/>
            <a:chExt cx="1125416" cy="1977515"/>
          </a:xfrm>
        </p:grpSpPr>
        <p:sp>
          <p:nvSpPr>
            <p:cNvPr id="54" name="자유형 53"/>
            <p:cNvSpPr/>
            <p:nvPr/>
          </p:nvSpPr>
          <p:spPr>
            <a:xfrm>
              <a:off x="2264898" y="2912012"/>
              <a:ext cx="1125416" cy="1851561"/>
            </a:xfrm>
            <a:custGeom>
              <a:avLst/>
              <a:gdLst>
                <a:gd name="connsiteX0" fmla="*/ 84407 w 1125416"/>
                <a:gd name="connsiteY0" fmla="*/ 0 h 1851561"/>
                <a:gd name="connsiteX1" fmla="*/ 98474 w 1125416"/>
                <a:gd name="connsiteY1" fmla="*/ 872197 h 1851561"/>
                <a:gd name="connsiteX2" fmla="*/ 154745 w 1125416"/>
                <a:gd name="connsiteY2" fmla="*/ 815926 h 1851561"/>
                <a:gd name="connsiteX3" fmla="*/ 196948 w 1125416"/>
                <a:gd name="connsiteY3" fmla="*/ 787791 h 1851561"/>
                <a:gd name="connsiteX4" fmla="*/ 365760 w 1125416"/>
                <a:gd name="connsiteY4" fmla="*/ 745588 h 1851561"/>
                <a:gd name="connsiteX5" fmla="*/ 464234 w 1125416"/>
                <a:gd name="connsiteY5" fmla="*/ 731520 h 1851561"/>
                <a:gd name="connsiteX6" fmla="*/ 942536 w 1125416"/>
                <a:gd name="connsiteY6" fmla="*/ 745588 h 1851561"/>
                <a:gd name="connsiteX7" fmla="*/ 984739 w 1125416"/>
                <a:gd name="connsiteY7" fmla="*/ 759656 h 1851561"/>
                <a:gd name="connsiteX8" fmla="*/ 1026942 w 1125416"/>
                <a:gd name="connsiteY8" fmla="*/ 801859 h 1851561"/>
                <a:gd name="connsiteX9" fmla="*/ 1083213 w 1125416"/>
                <a:gd name="connsiteY9" fmla="*/ 872197 h 1851561"/>
                <a:gd name="connsiteX10" fmla="*/ 1097280 w 1125416"/>
                <a:gd name="connsiteY10" fmla="*/ 970671 h 1851561"/>
                <a:gd name="connsiteX11" fmla="*/ 1111348 w 1125416"/>
                <a:gd name="connsiteY11" fmla="*/ 1026942 h 1851561"/>
                <a:gd name="connsiteX12" fmla="*/ 1125416 w 1125416"/>
                <a:gd name="connsiteY12" fmla="*/ 1097280 h 1851561"/>
                <a:gd name="connsiteX13" fmla="*/ 1111348 w 1125416"/>
                <a:gd name="connsiteY13" fmla="*/ 1308296 h 1851561"/>
                <a:gd name="connsiteX14" fmla="*/ 1083213 w 1125416"/>
                <a:gd name="connsiteY14" fmla="*/ 1491176 h 1851561"/>
                <a:gd name="connsiteX15" fmla="*/ 1026942 w 1125416"/>
                <a:gd name="connsiteY15" fmla="*/ 1617785 h 1851561"/>
                <a:gd name="connsiteX16" fmla="*/ 984739 w 1125416"/>
                <a:gd name="connsiteY16" fmla="*/ 1645920 h 1851561"/>
                <a:gd name="connsiteX17" fmla="*/ 914400 w 1125416"/>
                <a:gd name="connsiteY17" fmla="*/ 1702191 h 1851561"/>
                <a:gd name="connsiteX18" fmla="*/ 886265 w 1125416"/>
                <a:gd name="connsiteY18" fmla="*/ 1744394 h 1851561"/>
                <a:gd name="connsiteX19" fmla="*/ 801859 w 1125416"/>
                <a:gd name="connsiteY19" fmla="*/ 1800665 h 1851561"/>
                <a:gd name="connsiteX20" fmla="*/ 773724 w 1125416"/>
                <a:gd name="connsiteY20" fmla="*/ 1842868 h 1851561"/>
                <a:gd name="connsiteX21" fmla="*/ 407964 w 1125416"/>
                <a:gd name="connsiteY21" fmla="*/ 1828800 h 1851561"/>
                <a:gd name="connsiteX22" fmla="*/ 281354 w 1125416"/>
                <a:gd name="connsiteY22" fmla="*/ 1772530 h 1851561"/>
                <a:gd name="connsiteX23" fmla="*/ 253219 w 1125416"/>
                <a:gd name="connsiteY23" fmla="*/ 1744394 h 1851561"/>
                <a:gd name="connsiteX24" fmla="*/ 211016 w 1125416"/>
                <a:gd name="connsiteY24" fmla="*/ 1730326 h 1851561"/>
                <a:gd name="connsiteX25" fmla="*/ 112542 w 1125416"/>
                <a:gd name="connsiteY25" fmla="*/ 1617785 h 1851561"/>
                <a:gd name="connsiteX26" fmla="*/ 84407 w 1125416"/>
                <a:gd name="connsiteY26" fmla="*/ 1575582 h 1851561"/>
                <a:gd name="connsiteX27" fmla="*/ 56271 w 1125416"/>
                <a:gd name="connsiteY27" fmla="*/ 1547446 h 1851561"/>
                <a:gd name="connsiteX28" fmla="*/ 42204 w 1125416"/>
                <a:gd name="connsiteY28" fmla="*/ 1505243 h 1851561"/>
                <a:gd name="connsiteX29" fmla="*/ 14068 w 1125416"/>
                <a:gd name="connsiteY29" fmla="*/ 1477108 h 1851561"/>
                <a:gd name="connsiteX30" fmla="*/ 0 w 1125416"/>
                <a:gd name="connsiteY30" fmla="*/ 1448973 h 185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25416" h="1851561">
                  <a:moveTo>
                    <a:pt x="84407" y="0"/>
                  </a:moveTo>
                  <a:cubicBezTo>
                    <a:pt x="89096" y="290732"/>
                    <a:pt x="73500" y="582501"/>
                    <a:pt x="98474" y="872197"/>
                  </a:cubicBezTo>
                  <a:cubicBezTo>
                    <a:pt x="100752" y="898625"/>
                    <a:pt x="132674" y="830640"/>
                    <a:pt x="154745" y="815926"/>
                  </a:cubicBezTo>
                  <a:cubicBezTo>
                    <a:pt x="168813" y="806548"/>
                    <a:pt x="181498" y="794658"/>
                    <a:pt x="196948" y="787791"/>
                  </a:cubicBezTo>
                  <a:cubicBezTo>
                    <a:pt x="260580" y="759511"/>
                    <a:pt x="298106" y="755997"/>
                    <a:pt x="365760" y="745588"/>
                  </a:cubicBezTo>
                  <a:cubicBezTo>
                    <a:pt x="398532" y="740546"/>
                    <a:pt x="431409" y="736209"/>
                    <a:pt x="464234" y="731520"/>
                  </a:cubicBezTo>
                  <a:cubicBezTo>
                    <a:pt x="623668" y="736209"/>
                    <a:pt x="783266" y="736979"/>
                    <a:pt x="942536" y="745588"/>
                  </a:cubicBezTo>
                  <a:cubicBezTo>
                    <a:pt x="957343" y="746388"/>
                    <a:pt x="972401" y="751431"/>
                    <a:pt x="984739" y="759656"/>
                  </a:cubicBezTo>
                  <a:cubicBezTo>
                    <a:pt x="1001292" y="770692"/>
                    <a:pt x="1014206" y="786575"/>
                    <a:pt x="1026942" y="801859"/>
                  </a:cubicBezTo>
                  <a:cubicBezTo>
                    <a:pt x="1115663" y="908325"/>
                    <a:pt x="1001365" y="790352"/>
                    <a:pt x="1083213" y="872197"/>
                  </a:cubicBezTo>
                  <a:cubicBezTo>
                    <a:pt x="1087902" y="905022"/>
                    <a:pt x="1091349" y="938048"/>
                    <a:pt x="1097280" y="970671"/>
                  </a:cubicBezTo>
                  <a:cubicBezTo>
                    <a:pt x="1100739" y="989693"/>
                    <a:pt x="1107154" y="1008068"/>
                    <a:pt x="1111348" y="1026942"/>
                  </a:cubicBezTo>
                  <a:cubicBezTo>
                    <a:pt x="1116535" y="1050283"/>
                    <a:pt x="1120727" y="1073834"/>
                    <a:pt x="1125416" y="1097280"/>
                  </a:cubicBezTo>
                  <a:cubicBezTo>
                    <a:pt x="1120727" y="1167619"/>
                    <a:pt x="1117202" y="1238045"/>
                    <a:pt x="1111348" y="1308296"/>
                  </a:cubicBezTo>
                  <a:cubicBezTo>
                    <a:pt x="1104871" y="1386013"/>
                    <a:pt x="1103149" y="1424721"/>
                    <a:pt x="1083213" y="1491176"/>
                  </a:cubicBezTo>
                  <a:cubicBezTo>
                    <a:pt x="1071274" y="1530972"/>
                    <a:pt x="1059246" y="1585481"/>
                    <a:pt x="1026942" y="1617785"/>
                  </a:cubicBezTo>
                  <a:cubicBezTo>
                    <a:pt x="1014987" y="1629740"/>
                    <a:pt x="998807" y="1636542"/>
                    <a:pt x="984739" y="1645920"/>
                  </a:cubicBezTo>
                  <a:cubicBezTo>
                    <a:pt x="904109" y="1766866"/>
                    <a:pt x="1011471" y="1624534"/>
                    <a:pt x="914400" y="1702191"/>
                  </a:cubicBezTo>
                  <a:cubicBezTo>
                    <a:pt x="901198" y="1712753"/>
                    <a:pt x="898989" y="1733261"/>
                    <a:pt x="886265" y="1744394"/>
                  </a:cubicBezTo>
                  <a:cubicBezTo>
                    <a:pt x="860817" y="1766661"/>
                    <a:pt x="801859" y="1800665"/>
                    <a:pt x="801859" y="1800665"/>
                  </a:cubicBezTo>
                  <a:cubicBezTo>
                    <a:pt x="792481" y="1814733"/>
                    <a:pt x="790588" y="1841663"/>
                    <a:pt x="773724" y="1842868"/>
                  </a:cubicBezTo>
                  <a:cubicBezTo>
                    <a:pt x="652024" y="1851561"/>
                    <a:pt x="529441" y="1840188"/>
                    <a:pt x="407964" y="1828800"/>
                  </a:cubicBezTo>
                  <a:cubicBezTo>
                    <a:pt x="363741" y="1824654"/>
                    <a:pt x="316181" y="1800392"/>
                    <a:pt x="281354" y="1772530"/>
                  </a:cubicBezTo>
                  <a:cubicBezTo>
                    <a:pt x="270997" y="1764244"/>
                    <a:pt x="264592" y="1751218"/>
                    <a:pt x="253219" y="1744394"/>
                  </a:cubicBezTo>
                  <a:cubicBezTo>
                    <a:pt x="240504" y="1736765"/>
                    <a:pt x="225084" y="1735015"/>
                    <a:pt x="211016" y="1730326"/>
                  </a:cubicBezTo>
                  <a:cubicBezTo>
                    <a:pt x="145367" y="1631852"/>
                    <a:pt x="182880" y="1664677"/>
                    <a:pt x="112542" y="1617785"/>
                  </a:cubicBezTo>
                  <a:cubicBezTo>
                    <a:pt x="103164" y="1603717"/>
                    <a:pt x="94969" y="1588784"/>
                    <a:pt x="84407" y="1575582"/>
                  </a:cubicBezTo>
                  <a:cubicBezTo>
                    <a:pt x="76121" y="1565225"/>
                    <a:pt x="63095" y="1558819"/>
                    <a:pt x="56271" y="1547446"/>
                  </a:cubicBezTo>
                  <a:cubicBezTo>
                    <a:pt x="48642" y="1534731"/>
                    <a:pt x="49833" y="1517958"/>
                    <a:pt x="42204" y="1505243"/>
                  </a:cubicBezTo>
                  <a:cubicBezTo>
                    <a:pt x="35380" y="1493870"/>
                    <a:pt x="22026" y="1487718"/>
                    <a:pt x="14068" y="1477108"/>
                  </a:cubicBezTo>
                  <a:cubicBezTo>
                    <a:pt x="7777" y="1468720"/>
                    <a:pt x="4689" y="1458351"/>
                    <a:pt x="0" y="1448973"/>
                  </a:cubicBezTo>
                </a:path>
              </a:pathLst>
            </a:cu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6" name="직선 연결선 55"/>
            <p:cNvCxnSpPr>
              <a:stCxn id="54" idx="0"/>
            </p:cNvCxnSpPr>
            <p:nvPr/>
          </p:nvCxnSpPr>
          <p:spPr>
            <a:xfrm flipV="1">
              <a:off x="2349305" y="2786058"/>
              <a:ext cx="1008249" cy="12595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타원 15"/>
          <p:cNvSpPr/>
          <p:nvPr/>
        </p:nvSpPr>
        <p:spPr>
          <a:xfrm>
            <a:off x="6610586" y="200975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타원 16"/>
          <p:cNvSpPr/>
          <p:nvPr/>
        </p:nvSpPr>
        <p:spPr>
          <a:xfrm>
            <a:off x="6153386" y="21002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타원 17"/>
          <p:cNvSpPr/>
          <p:nvPr/>
        </p:nvSpPr>
        <p:spPr>
          <a:xfrm>
            <a:off x="5696186" y="22526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타원 18"/>
          <p:cNvSpPr/>
          <p:nvPr/>
        </p:nvSpPr>
        <p:spPr>
          <a:xfrm>
            <a:off x="5848586" y="30146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타원 19"/>
          <p:cNvSpPr/>
          <p:nvPr/>
        </p:nvSpPr>
        <p:spPr>
          <a:xfrm>
            <a:off x="6305786" y="30908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타원 20"/>
          <p:cNvSpPr/>
          <p:nvPr/>
        </p:nvSpPr>
        <p:spPr>
          <a:xfrm>
            <a:off x="6686786" y="33956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타원 21"/>
          <p:cNvSpPr/>
          <p:nvPr/>
        </p:nvSpPr>
        <p:spPr>
          <a:xfrm>
            <a:off x="6548688" y="386714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" name="타원 22"/>
          <p:cNvSpPr/>
          <p:nvPr/>
        </p:nvSpPr>
        <p:spPr>
          <a:xfrm>
            <a:off x="6000986" y="41576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" name="타원 23"/>
          <p:cNvSpPr/>
          <p:nvPr/>
        </p:nvSpPr>
        <p:spPr>
          <a:xfrm>
            <a:off x="5619986" y="39290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" name="타원 24"/>
          <p:cNvSpPr/>
          <p:nvPr/>
        </p:nvSpPr>
        <p:spPr>
          <a:xfrm>
            <a:off x="5696186" y="26336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029186" y="2171696"/>
            <a:ext cx="133336" cy="157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2495786" y="2324096"/>
            <a:ext cx="133336" cy="157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2333846" y="2781296"/>
            <a:ext cx="133336" cy="157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3333978" y="3209924"/>
            <a:ext cx="133336" cy="157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3343502" y="3495676"/>
            <a:ext cx="133336" cy="157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333986" y="3848096"/>
            <a:ext cx="133336" cy="157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3029186" y="4229096"/>
            <a:ext cx="133336" cy="157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2495786" y="4152896"/>
            <a:ext cx="133336" cy="157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타원 13"/>
          <p:cNvSpPr/>
          <p:nvPr/>
        </p:nvSpPr>
        <p:spPr>
          <a:xfrm>
            <a:off x="2414808" y="3005134"/>
            <a:ext cx="133336" cy="157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2905350" y="3076572"/>
            <a:ext cx="133336" cy="157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571472" y="5429264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[1] </a:t>
            </a:r>
            <a:r>
              <a:rPr lang="fr-FR" altLang="ko-KR" dirty="0" smtClean="0"/>
              <a:t>M. Fishler and Elschlager. Computer, 1973.</a:t>
            </a:r>
          </a:p>
          <a:p>
            <a:r>
              <a:rPr lang="fr-FR" altLang="ko-KR" dirty="0" smtClean="0"/>
              <a:t>[2] </a:t>
            </a:r>
            <a:r>
              <a:rPr lang="nl-NL" dirty="0" smtClean="0"/>
              <a:t>Serge Belongie, Jitendra Malik and Jan Puzicha. NIPS 2000.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1357290" y="28494"/>
            <a:ext cx="1975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en-US" altLang="ko-KR" sz="2000" dirty="0" smtClean="0">
                <a:solidFill>
                  <a:srgbClr val="003366"/>
                </a:solidFill>
                <a:ea typeface="굴림" charset="-127"/>
              </a:rPr>
              <a:t>Previous Works</a:t>
            </a:r>
            <a:endParaRPr lang="en-US" altLang="ko-KR" sz="2000" dirty="0">
              <a:solidFill>
                <a:srgbClr val="003366"/>
              </a:solidFill>
              <a:ea typeface="굴림" charset="-127"/>
            </a:endParaRP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 bwMode="gray">
          <a:xfrm>
            <a:off x="-428660" y="336528"/>
            <a:ext cx="83582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latinLnBrk="1"/>
            <a:r>
              <a:rPr lang="fr-FR" sz="3200" b="1" kern="0" dirty="0" smtClean="0">
                <a:solidFill>
                  <a:srgbClr val="003366"/>
                </a:solidFill>
                <a:latin typeface="Arial"/>
              </a:rPr>
              <a:t>Graph Matching </a:t>
            </a:r>
          </a:p>
          <a:p>
            <a:pPr lvl="0" algn="r" latinLnBrk="1"/>
            <a:r>
              <a:rPr lang="fr-FR" sz="3200" b="1" kern="0" dirty="0" smtClean="0">
                <a:solidFill>
                  <a:srgbClr val="003366"/>
                </a:solidFill>
                <a:latin typeface="Arial"/>
              </a:rPr>
              <a:t>for Computer Vision (1)</a:t>
            </a:r>
            <a:endParaRPr lang="fr-FR" sz="3200" b="1" kern="0" dirty="0">
              <a:solidFill>
                <a:srgbClr val="003366"/>
              </a:solid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/>
          <p:cNvSpPr/>
          <p:nvPr/>
        </p:nvSpPr>
        <p:spPr>
          <a:xfrm>
            <a:off x="571472" y="5500702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[1] </a:t>
            </a:r>
            <a:r>
              <a:rPr lang="fr-FR" altLang="ko-KR" dirty="0" smtClean="0"/>
              <a:t>A. C. Berg, T. L. Berg, and J. Malik. CVPR 2005</a:t>
            </a:r>
          </a:p>
          <a:p>
            <a:r>
              <a:rPr lang="fr-FR" altLang="ko-KR" dirty="0" smtClean="0"/>
              <a:t>[2] </a:t>
            </a:r>
            <a:r>
              <a:rPr lang="en-US" dirty="0" smtClean="0"/>
              <a:t>M. </a:t>
            </a:r>
            <a:r>
              <a:rPr lang="en-US" dirty="0" err="1" smtClean="0"/>
              <a:t>Leordeanu</a:t>
            </a:r>
            <a:r>
              <a:rPr lang="en-US" b="1" dirty="0" smtClean="0"/>
              <a:t> </a:t>
            </a:r>
            <a:r>
              <a:rPr lang="en-US" dirty="0" smtClean="0"/>
              <a:t>and M. Hebert. ICCV 2005</a:t>
            </a:r>
          </a:p>
          <a:p>
            <a:r>
              <a:rPr lang="en-US" altLang="ko-KR" dirty="0" smtClean="0"/>
              <a:t>[3] T. </a:t>
            </a:r>
            <a:r>
              <a:rPr lang="en-US" altLang="ko-KR" dirty="0" err="1" smtClean="0"/>
              <a:t>Cour</a:t>
            </a:r>
            <a:r>
              <a:rPr lang="en-US" altLang="ko-KR" dirty="0" smtClean="0"/>
              <a:t> and J. Shi. NIPS 2006.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9" name="직사각형 48"/>
          <p:cNvSpPr/>
          <p:nvPr/>
        </p:nvSpPr>
        <p:spPr>
          <a:xfrm>
            <a:off x="1357290" y="28494"/>
            <a:ext cx="1975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en-US" altLang="ko-KR" sz="2000" dirty="0" smtClean="0">
                <a:solidFill>
                  <a:srgbClr val="003366"/>
                </a:solidFill>
                <a:ea typeface="굴림" charset="-127"/>
              </a:rPr>
              <a:t>Previous Works</a:t>
            </a:r>
            <a:endParaRPr lang="en-US" altLang="ko-KR" sz="2000" dirty="0">
              <a:solidFill>
                <a:srgbClr val="003366"/>
              </a:solidFill>
              <a:ea typeface="굴림" charset="-127"/>
            </a:endParaRP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gray">
          <a:xfrm>
            <a:off x="-428660" y="336528"/>
            <a:ext cx="83582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latinLnBrk="1"/>
            <a:r>
              <a:rPr lang="fr-FR" sz="3200" b="1" kern="0" dirty="0" smtClean="0">
                <a:solidFill>
                  <a:srgbClr val="003366"/>
                </a:solidFill>
                <a:latin typeface="Arial"/>
              </a:rPr>
              <a:t>Graph Matching </a:t>
            </a:r>
          </a:p>
          <a:p>
            <a:pPr lvl="0" algn="r" latinLnBrk="1"/>
            <a:r>
              <a:rPr lang="fr-FR" sz="3200" b="1" kern="0" dirty="0" smtClean="0">
                <a:solidFill>
                  <a:srgbClr val="003366"/>
                </a:solidFill>
                <a:latin typeface="Arial"/>
              </a:rPr>
              <a:t>for Computer Vision (2)</a:t>
            </a:r>
            <a:endParaRPr lang="fr-FR" sz="3200" b="1" kern="0" dirty="0">
              <a:solidFill>
                <a:srgbClr val="003366"/>
              </a:solidFill>
              <a:latin typeface="Arial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/>
          <a:srcRect l="1596" t="4796" r="1596" b="4796"/>
          <a:stretch>
            <a:fillRect/>
          </a:stretch>
        </p:blipFill>
        <p:spPr bwMode="auto">
          <a:xfrm>
            <a:off x="71406" y="1857365"/>
            <a:ext cx="9021169" cy="278608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 descr="C:\Documents and Settings\user\Local Settings\Temporary Internet Files\Content.IE5\4PANOXYV\MCj043383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617650"/>
            <a:ext cx="2643206" cy="2643206"/>
          </a:xfrm>
          <a:prstGeom prst="rect">
            <a:avLst/>
          </a:prstGeom>
          <a:noFill/>
        </p:spPr>
      </p:pic>
      <p:pic>
        <p:nvPicPr>
          <p:cNvPr id="31" name="Picture 3" descr="C:\Documents and Settings\user\Local Settings\Temporary Internet Files\Content.IE5\4PANOXYV\MCj043383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714488"/>
            <a:ext cx="2643206" cy="2643206"/>
          </a:xfrm>
          <a:prstGeom prst="rect">
            <a:avLst/>
          </a:prstGeom>
          <a:noFill/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1828776" y="3181474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752576" y="3714874"/>
            <a:ext cx="228600" cy="2286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V="1">
            <a:off x="2057376" y="2419474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H="1" flipV="1">
            <a:off x="1295376" y="2495674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1295376" y="1886074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 flipV="1">
            <a:off x="2057376" y="1886074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1142976" y="2343274"/>
            <a:ext cx="228600" cy="2286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904976" y="2952874"/>
            <a:ext cx="228600" cy="2286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2438376" y="2267074"/>
            <a:ext cx="228600" cy="2286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04976" y="1733674"/>
            <a:ext cx="228600" cy="2286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TextBox 22"/>
          <p:cNvSpPr txBox="1"/>
          <p:nvPr/>
        </p:nvSpPr>
        <p:spPr>
          <a:xfrm>
            <a:off x="6000760" y="2863990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/>
              <a:t>=</a:t>
            </a:r>
            <a:endParaRPr lang="ko-KR" altLang="en-US" sz="4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980122" y="2071678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/>
              <a:t>?</a:t>
            </a:r>
            <a:endParaRPr lang="ko-KR" altLang="en-US" sz="4800" b="1" dirty="0"/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7272358" y="2714620"/>
            <a:ext cx="228600" cy="2286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7286644" y="3500438"/>
            <a:ext cx="228600" cy="2286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Oval 10"/>
          <p:cNvSpPr>
            <a:spLocks noChangeArrowheads="1"/>
          </p:cNvSpPr>
          <p:nvPr/>
        </p:nvSpPr>
        <p:spPr bwMode="auto">
          <a:xfrm>
            <a:off x="7000892" y="3128962"/>
            <a:ext cx="228600" cy="2286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7629548" y="2986086"/>
            <a:ext cx="228600" cy="2286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7715272" y="3414714"/>
            <a:ext cx="228600" cy="2286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직사각형 21"/>
          <p:cNvSpPr/>
          <p:nvPr/>
        </p:nvSpPr>
        <p:spPr>
          <a:xfrm>
            <a:off x="571472" y="5783065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[1] </a:t>
            </a:r>
            <a:r>
              <a:rPr lang="en-US" altLang="ko-KR" dirty="0" err="1" smtClean="0"/>
              <a:t>Sivic</a:t>
            </a:r>
            <a:r>
              <a:rPr lang="en-US" altLang="ko-KR" dirty="0" smtClean="0"/>
              <a:t> &amp; </a:t>
            </a:r>
            <a:r>
              <a:rPr lang="en-US" altLang="ko-KR" dirty="0" err="1" smtClean="0"/>
              <a:t>Zisserman</a:t>
            </a:r>
            <a:r>
              <a:rPr lang="en-US" altLang="ko-KR" dirty="0" smtClean="0"/>
              <a:t>. 2003</a:t>
            </a:r>
          </a:p>
          <a:p>
            <a:r>
              <a:rPr lang="en-US" altLang="ko-KR" dirty="0" smtClean="0"/>
              <a:t>[2] </a:t>
            </a:r>
            <a:r>
              <a:rPr lang="en-US" altLang="ko-KR" dirty="0" err="1" smtClean="0"/>
              <a:t>Lazebnik</a:t>
            </a:r>
            <a:r>
              <a:rPr lang="en-US" altLang="ko-KR" dirty="0" smtClean="0"/>
              <a:t> et al. 2003</a:t>
            </a:r>
          </a:p>
          <a:p>
            <a:r>
              <a:rPr lang="en-US" altLang="ko-KR" dirty="0" smtClean="0"/>
              <a:t>[3] </a:t>
            </a:r>
            <a:r>
              <a:rPr lang="en-US" altLang="ko-KR" dirty="0" err="1" smtClean="0"/>
              <a:t>Csurka</a:t>
            </a:r>
            <a:r>
              <a:rPr lang="en-US" altLang="ko-KR" dirty="0" smtClean="0"/>
              <a:t> et al. 2004</a:t>
            </a:r>
            <a:endParaRPr lang="ko-KR" altLang="en-US" dirty="0"/>
          </a:p>
        </p:txBody>
      </p:sp>
      <p:sp>
        <p:nvSpPr>
          <p:cNvPr id="28" name="직사각형 27"/>
          <p:cNvSpPr/>
          <p:nvPr/>
        </p:nvSpPr>
        <p:spPr>
          <a:xfrm>
            <a:off x="1357290" y="28494"/>
            <a:ext cx="1975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en-US" altLang="ko-KR" sz="2000" dirty="0" smtClean="0">
                <a:solidFill>
                  <a:srgbClr val="003366"/>
                </a:solidFill>
                <a:ea typeface="굴림" charset="-127"/>
              </a:rPr>
              <a:t>Previous Works</a:t>
            </a:r>
            <a:endParaRPr lang="en-US" altLang="ko-KR" sz="2000" dirty="0">
              <a:solidFill>
                <a:srgbClr val="003366"/>
              </a:solidFill>
              <a:ea typeface="굴림" charset="-127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gray">
          <a:xfrm>
            <a:off x="-382622" y="336528"/>
            <a:ext cx="83582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latinLnBrk="1"/>
            <a:r>
              <a:rPr lang="fr-FR" sz="3200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Why we need correspondance?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Sous-titre 2"/>
          <p:cNvSpPr txBox="1">
            <a:spLocks/>
          </p:cNvSpPr>
          <p:nvPr/>
        </p:nvSpPr>
        <p:spPr bwMode="gray">
          <a:xfrm>
            <a:off x="500034" y="4357694"/>
            <a:ext cx="814393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latinLnBrk="1"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Ø"/>
            </a:pPr>
            <a:r>
              <a:rPr lang="fr-FR" sz="2800" kern="0" dirty="0" smtClean="0">
                <a:solidFill>
                  <a:srgbClr val="000000"/>
                </a:solidFill>
                <a:latin typeface="Arial"/>
              </a:rPr>
              <a:t>Graph Matching is an attempt to compare </a:t>
            </a:r>
            <a:br>
              <a:rPr lang="fr-FR" sz="2800" kern="0" dirty="0" smtClean="0">
                <a:solidFill>
                  <a:srgbClr val="000000"/>
                </a:solidFill>
                <a:latin typeface="Arial"/>
              </a:rPr>
            </a:br>
            <a:r>
              <a:rPr lang="fr-FR" sz="2800" kern="0" dirty="0" smtClean="0">
                <a:solidFill>
                  <a:srgbClr val="000000"/>
                </a:solidFill>
                <a:latin typeface="Arial"/>
              </a:rPr>
              <a:t>images when that relationship cannot be </a:t>
            </a:r>
            <a:br>
              <a:rPr lang="fr-FR" sz="2800" kern="0" dirty="0" smtClean="0">
                <a:solidFill>
                  <a:srgbClr val="000000"/>
                </a:solidFill>
                <a:latin typeface="Arial"/>
              </a:rPr>
            </a:br>
            <a:r>
              <a:rPr lang="fr-FR" sz="2800" kern="0" dirty="0" smtClean="0">
                <a:solidFill>
                  <a:srgbClr val="000000"/>
                </a:solidFill>
                <a:latin typeface="Arial"/>
              </a:rPr>
              <a:t>ignored.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500034" y="1928802"/>
            <a:ext cx="33575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latinLnBrk="1"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Ø"/>
            </a:pPr>
            <a:r>
              <a:rPr lang="fr-FR" sz="2800" kern="0" dirty="0" smtClean="0">
                <a:solidFill>
                  <a:srgbClr val="000000"/>
                </a:solidFill>
                <a:latin typeface="Arial"/>
              </a:rPr>
              <a:t>Bag-Of-Word </a:t>
            </a:r>
            <a:br>
              <a:rPr lang="fr-FR" sz="2800" kern="0" dirty="0" smtClean="0">
                <a:solidFill>
                  <a:srgbClr val="000000"/>
                </a:solidFill>
                <a:latin typeface="Arial"/>
              </a:rPr>
            </a:br>
            <a:r>
              <a:rPr lang="fr-FR" sz="2800" kern="0" dirty="0" smtClean="0">
                <a:solidFill>
                  <a:srgbClr val="000000"/>
                </a:solidFill>
                <a:latin typeface="Arial"/>
              </a:rPr>
              <a:t>model works well when relationship between features is not important.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6.91027E-6 C 0.05556 -0.05204 0.11111 -0.10408 0.16615 -0.07979 C 0.22118 -0.05551 0.27587 0.04486 0.33073 0.14546 " pathEditMode="relative" ptsTypes="a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4.16281E-7 C 0.0316 -0.05157 0.0632 -0.10291 0.10782 -0.0821 C 0.15244 -0.06128 0.24115 0.09043 0.26771 0.12489 " pathEditMode="relative" ptsTypes="a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3876E-7 C 0.05018 -0.06013 0.10053 -0.12026 0.15852 -0.10869 C 0.2165 -0.09713 0.28213 -0.01387 0.34775 0.06961 " pathEditMode="relative" ptsTypes="a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93062E-6 C 0.06527 -0.08048 0.13055 -0.16096 0.17534 -0.14963 C 0.22014 -0.13829 0.24461 -0.03538 0.26927 0.06753 " pathEditMode="relative" ptsTypes="a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97965E-6 C 0.03559 -0.07586 0.07118 -0.15148 0.10782 -0.20306 C 0.14445 -0.25463 0.18316 -0.33974 0.22014 -0.30944 C 0.25712 -0.27914 0.29323 -0.14987 0.32934 -0.02059 " pathEditMode="relative" ptsTypes="aa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3" grpId="0"/>
      <p:bldP spid="24" grpId="0"/>
      <p:bldP spid="25" grpId="0" animBg="1"/>
      <p:bldP spid="26" grpId="0" animBg="1"/>
      <p:bldP spid="27" grpId="0" animBg="1"/>
      <p:bldP spid="29" grpId="0" animBg="1"/>
      <p:bldP spid="30" grpId="0" animBg="1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Line 4"/>
          <p:cNvSpPr>
            <a:spLocks noChangeShapeType="1"/>
          </p:cNvSpPr>
          <p:nvPr/>
        </p:nvSpPr>
        <p:spPr bwMode="auto">
          <a:xfrm flipV="1">
            <a:off x="1828800" y="3583189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 flipH="1" flipV="1">
            <a:off x="2286000" y="3583189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 flipV="1">
            <a:off x="2209800" y="2897389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8551" name="Oval 7"/>
          <p:cNvSpPr>
            <a:spLocks noChangeArrowheads="1"/>
          </p:cNvSpPr>
          <p:nvPr/>
        </p:nvSpPr>
        <p:spPr bwMode="auto">
          <a:xfrm>
            <a:off x="1676400" y="404038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8552" name="Oval 8"/>
          <p:cNvSpPr>
            <a:spLocks noChangeArrowheads="1"/>
          </p:cNvSpPr>
          <p:nvPr/>
        </p:nvSpPr>
        <p:spPr bwMode="auto">
          <a:xfrm>
            <a:off x="2743200" y="404038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8553" name="Oval 9"/>
          <p:cNvSpPr>
            <a:spLocks noChangeArrowheads="1"/>
          </p:cNvSpPr>
          <p:nvPr/>
        </p:nvSpPr>
        <p:spPr bwMode="auto">
          <a:xfrm>
            <a:off x="2133600" y="343078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8554" name="Line 10"/>
          <p:cNvSpPr>
            <a:spLocks noChangeShapeType="1"/>
          </p:cNvSpPr>
          <p:nvPr/>
        </p:nvSpPr>
        <p:spPr bwMode="auto">
          <a:xfrm flipV="1">
            <a:off x="2438400" y="2135389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8555" name="Line 11"/>
          <p:cNvSpPr>
            <a:spLocks noChangeShapeType="1"/>
          </p:cNvSpPr>
          <p:nvPr/>
        </p:nvSpPr>
        <p:spPr bwMode="auto">
          <a:xfrm flipH="1" flipV="1">
            <a:off x="1676400" y="2211589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8556" name="Line 12"/>
          <p:cNvSpPr>
            <a:spLocks noChangeShapeType="1"/>
          </p:cNvSpPr>
          <p:nvPr/>
        </p:nvSpPr>
        <p:spPr bwMode="auto">
          <a:xfrm flipV="1">
            <a:off x="1676400" y="1601989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 flipH="1" flipV="1">
            <a:off x="2438400" y="1622416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8558" name="Oval 14"/>
          <p:cNvSpPr>
            <a:spLocks noChangeArrowheads="1"/>
          </p:cNvSpPr>
          <p:nvPr/>
        </p:nvSpPr>
        <p:spPr bwMode="auto">
          <a:xfrm>
            <a:off x="1524000" y="205918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8559" name="Oval 15"/>
          <p:cNvSpPr>
            <a:spLocks noChangeArrowheads="1"/>
          </p:cNvSpPr>
          <p:nvPr/>
        </p:nvSpPr>
        <p:spPr bwMode="auto">
          <a:xfrm>
            <a:off x="2286000" y="266878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8560" name="Oval 16"/>
          <p:cNvSpPr>
            <a:spLocks noChangeArrowheads="1"/>
          </p:cNvSpPr>
          <p:nvPr/>
        </p:nvSpPr>
        <p:spPr bwMode="auto">
          <a:xfrm>
            <a:off x="2819400" y="198298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8561" name="Oval 17"/>
          <p:cNvSpPr>
            <a:spLocks noChangeArrowheads="1"/>
          </p:cNvSpPr>
          <p:nvPr/>
        </p:nvSpPr>
        <p:spPr bwMode="auto">
          <a:xfrm>
            <a:off x="2286000" y="144958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8562" name="Line 18"/>
          <p:cNvSpPr>
            <a:spLocks noChangeShapeType="1"/>
          </p:cNvSpPr>
          <p:nvPr/>
        </p:nvSpPr>
        <p:spPr bwMode="auto">
          <a:xfrm flipV="1">
            <a:off x="6781800" y="3202189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8563" name="Line 19"/>
          <p:cNvSpPr>
            <a:spLocks noChangeShapeType="1"/>
          </p:cNvSpPr>
          <p:nvPr/>
        </p:nvSpPr>
        <p:spPr bwMode="auto">
          <a:xfrm flipH="1" flipV="1">
            <a:off x="7239000" y="3202189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8564" name="Line 20"/>
          <p:cNvSpPr>
            <a:spLocks noChangeShapeType="1"/>
          </p:cNvSpPr>
          <p:nvPr/>
        </p:nvSpPr>
        <p:spPr bwMode="auto">
          <a:xfrm flipH="1" flipV="1">
            <a:off x="6324600" y="3125989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8565" name="Oval 21"/>
          <p:cNvSpPr>
            <a:spLocks noChangeArrowheads="1"/>
          </p:cNvSpPr>
          <p:nvPr/>
        </p:nvSpPr>
        <p:spPr bwMode="auto">
          <a:xfrm>
            <a:off x="6629400" y="365938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8566" name="Oval 22"/>
          <p:cNvSpPr>
            <a:spLocks noChangeArrowheads="1"/>
          </p:cNvSpPr>
          <p:nvPr/>
        </p:nvSpPr>
        <p:spPr bwMode="auto">
          <a:xfrm>
            <a:off x="7696200" y="365938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8567" name="Oval 23"/>
          <p:cNvSpPr>
            <a:spLocks noChangeArrowheads="1"/>
          </p:cNvSpPr>
          <p:nvPr/>
        </p:nvSpPr>
        <p:spPr bwMode="auto">
          <a:xfrm>
            <a:off x="7086600" y="304978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8568" name="Line 24"/>
          <p:cNvSpPr>
            <a:spLocks noChangeShapeType="1"/>
          </p:cNvSpPr>
          <p:nvPr/>
        </p:nvSpPr>
        <p:spPr bwMode="auto">
          <a:xfrm flipV="1">
            <a:off x="5486400" y="3125989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8569" name="Line 25"/>
          <p:cNvSpPr>
            <a:spLocks noChangeShapeType="1"/>
          </p:cNvSpPr>
          <p:nvPr/>
        </p:nvSpPr>
        <p:spPr bwMode="auto">
          <a:xfrm flipH="1" flipV="1">
            <a:off x="5181600" y="2592589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8570" name="Line 26"/>
          <p:cNvSpPr>
            <a:spLocks noChangeShapeType="1"/>
          </p:cNvSpPr>
          <p:nvPr/>
        </p:nvSpPr>
        <p:spPr bwMode="auto">
          <a:xfrm flipV="1">
            <a:off x="5257800" y="259258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8571" name="Line 27"/>
          <p:cNvSpPr>
            <a:spLocks noChangeShapeType="1"/>
          </p:cNvSpPr>
          <p:nvPr/>
        </p:nvSpPr>
        <p:spPr bwMode="auto">
          <a:xfrm flipH="1" flipV="1">
            <a:off x="5791200" y="2592589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8572" name="Oval 28"/>
          <p:cNvSpPr>
            <a:spLocks noChangeArrowheads="1"/>
          </p:cNvSpPr>
          <p:nvPr/>
        </p:nvSpPr>
        <p:spPr bwMode="auto">
          <a:xfrm>
            <a:off x="5105400" y="244018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8573" name="Oval 29"/>
          <p:cNvSpPr>
            <a:spLocks noChangeArrowheads="1"/>
          </p:cNvSpPr>
          <p:nvPr/>
        </p:nvSpPr>
        <p:spPr bwMode="auto">
          <a:xfrm>
            <a:off x="5334000" y="312598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8574" name="Oval 30"/>
          <p:cNvSpPr>
            <a:spLocks noChangeArrowheads="1"/>
          </p:cNvSpPr>
          <p:nvPr/>
        </p:nvSpPr>
        <p:spPr bwMode="auto">
          <a:xfrm>
            <a:off x="6172200" y="297358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8575" name="Oval 31"/>
          <p:cNvSpPr>
            <a:spLocks noChangeArrowheads="1"/>
          </p:cNvSpPr>
          <p:nvPr/>
        </p:nvSpPr>
        <p:spPr bwMode="auto">
          <a:xfrm>
            <a:off x="5638800" y="244018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08576" name="AutoShape 32"/>
          <p:cNvCxnSpPr>
            <a:cxnSpLocks noChangeShapeType="1"/>
            <a:stCxn id="108561" idx="6"/>
            <a:endCxn id="108572" idx="1"/>
          </p:cNvCxnSpPr>
          <p:nvPr/>
        </p:nvCxnSpPr>
        <p:spPr bwMode="auto">
          <a:xfrm>
            <a:off x="2514600" y="1563889"/>
            <a:ext cx="2624138" cy="909638"/>
          </a:xfrm>
          <a:prstGeom prst="curvedConnector2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8577" name="AutoShape 33"/>
          <p:cNvCxnSpPr>
            <a:cxnSpLocks noChangeShapeType="1"/>
            <a:stCxn id="108561" idx="5"/>
            <a:endCxn id="108573" idx="2"/>
          </p:cNvCxnSpPr>
          <p:nvPr/>
        </p:nvCxnSpPr>
        <p:spPr bwMode="auto">
          <a:xfrm rot="16200000" flipH="1">
            <a:off x="3109913" y="1016202"/>
            <a:ext cx="1595437" cy="2852737"/>
          </a:xfrm>
          <a:prstGeom prst="curvedConnector2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8582" name="AutoShape 38"/>
          <p:cNvCxnSpPr>
            <a:cxnSpLocks noChangeShapeType="1"/>
            <a:stCxn id="108561" idx="5"/>
            <a:endCxn id="108574" idx="3"/>
          </p:cNvCxnSpPr>
          <p:nvPr/>
        </p:nvCxnSpPr>
        <p:spPr bwMode="auto">
          <a:xfrm rot="16200000" flipH="1">
            <a:off x="3581401" y="544714"/>
            <a:ext cx="1524000" cy="3724275"/>
          </a:xfrm>
          <a:prstGeom prst="curvedConnector3">
            <a:avLst>
              <a:gd name="adj1" fmla="val 68227"/>
            </a:avLst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8586" name="Rectangle 42"/>
          <p:cNvSpPr>
            <a:spLocks noChangeArrowheads="1"/>
          </p:cNvSpPr>
          <p:nvPr/>
        </p:nvSpPr>
        <p:spPr bwMode="auto">
          <a:xfrm>
            <a:off x="1385888" y="43561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08588" name="Rectangle 44"/>
          <p:cNvSpPr>
            <a:spLocks noChangeArrowheads="1"/>
          </p:cNvSpPr>
          <p:nvPr/>
        </p:nvSpPr>
        <p:spPr bwMode="auto">
          <a:xfrm>
            <a:off x="1427163" y="431165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graphicFrame>
        <p:nvGraphicFramePr>
          <p:cNvPr id="108591" name="Object 47"/>
          <p:cNvGraphicFramePr>
            <a:graphicFrameLocks noChangeAspect="1"/>
          </p:cNvGraphicFramePr>
          <p:nvPr/>
        </p:nvGraphicFramePr>
        <p:xfrm>
          <a:off x="4235451" y="4610115"/>
          <a:ext cx="4906962" cy="962025"/>
        </p:xfrm>
        <a:graphic>
          <a:graphicData uri="http://schemas.openxmlformats.org/presentationml/2006/ole">
            <p:oleObj spid="_x0000_s75779" name="수식" r:id="rId4" imgW="1879560" imgH="368280" progId="Equation.3">
              <p:embed/>
            </p:oleObj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910158" y="1285860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/>
              <a:t>(</a:t>
            </a:r>
            <a:endParaRPr lang="ko-KR" altLang="en-US" sz="6000" dirty="0"/>
          </a:p>
        </p:txBody>
      </p:sp>
      <p:sp>
        <p:nvSpPr>
          <p:cNvPr id="50" name="TextBox 49"/>
          <p:cNvSpPr txBox="1"/>
          <p:nvPr/>
        </p:nvSpPr>
        <p:spPr>
          <a:xfrm>
            <a:off x="5183392" y="1285860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/>
              <a:t>)</a:t>
            </a:r>
            <a:endParaRPr lang="ko-KR" altLang="en-US" sz="6000" dirty="0"/>
          </a:p>
        </p:txBody>
      </p:sp>
      <p:sp>
        <p:nvSpPr>
          <p:cNvPr id="51" name="TextBox 50"/>
          <p:cNvSpPr txBox="1"/>
          <p:nvPr/>
        </p:nvSpPr>
        <p:spPr>
          <a:xfrm>
            <a:off x="5124472" y="1362662"/>
            <a:ext cx="269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ntique Olive Compact" pitchFamily="34" charset="0"/>
              </a:rPr>
              <a:t>.</a:t>
            </a:r>
          </a:p>
          <a:p>
            <a:r>
              <a:rPr lang="en-US" altLang="ko-KR" b="1" dirty="0" smtClean="0">
                <a:latin typeface="Antique Olive Compact" pitchFamily="34" charset="0"/>
              </a:rPr>
              <a:t>.</a:t>
            </a:r>
          </a:p>
          <a:p>
            <a:r>
              <a:rPr lang="en-US" altLang="ko-KR" b="1" dirty="0" smtClean="0">
                <a:latin typeface="Antique Olive Compact" pitchFamily="34" charset="0"/>
              </a:rPr>
              <a:t>.</a:t>
            </a:r>
            <a:endParaRPr lang="ko-KR" altLang="en-US" b="1" dirty="0">
              <a:latin typeface="Antique Olive Compact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14480" y="714356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/>
              <a:t>(</a:t>
            </a:r>
            <a:endParaRPr lang="ko-KR" altLang="en-US" sz="6000" dirty="0"/>
          </a:p>
        </p:txBody>
      </p:sp>
      <p:sp>
        <p:nvSpPr>
          <p:cNvPr id="54" name="TextBox 53"/>
          <p:cNvSpPr txBox="1"/>
          <p:nvPr/>
        </p:nvSpPr>
        <p:spPr>
          <a:xfrm>
            <a:off x="1987714" y="714356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/>
              <a:t>)</a:t>
            </a:r>
            <a:endParaRPr lang="ko-KR" altLang="en-US" sz="6000" dirty="0"/>
          </a:p>
        </p:txBody>
      </p:sp>
      <p:sp>
        <p:nvSpPr>
          <p:cNvPr id="55" name="TextBox 54"/>
          <p:cNvSpPr txBox="1"/>
          <p:nvPr/>
        </p:nvSpPr>
        <p:spPr>
          <a:xfrm>
            <a:off x="1928794" y="775627"/>
            <a:ext cx="269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ntique Olive Compact" pitchFamily="34" charset="0"/>
              </a:rPr>
              <a:t>.</a:t>
            </a:r>
          </a:p>
          <a:p>
            <a:r>
              <a:rPr lang="en-US" altLang="ko-KR" b="1" dirty="0" smtClean="0">
                <a:latin typeface="Antique Olive Compact" pitchFamily="34" charset="0"/>
              </a:rPr>
              <a:t>.</a:t>
            </a:r>
          </a:p>
          <a:p>
            <a:r>
              <a:rPr lang="en-US" altLang="ko-KR" b="1" dirty="0" smtClean="0">
                <a:latin typeface="Antique Olive Compact" pitchFamily="34" charset="0"/>
              </a:rPr>
              <a:t>.</a:t>
            </a:r>
            <a:endParaRPr lang="ko-KR" altLang="en-US" b="1" dirty="0">
              <a:latin typeface="Antique Olive Compact" pitchFamily="34" charset="0"/>
            </a:endParaRPr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71406" y="4643446"/>
          <a:ext cx="995362" cy="563563"/>
        </p:xfrm>
        <a:graphic>
          <a:graphicData uri="http://schemas.openxmlformats.org/presentationml/2006/ole">
            <p:oleObj spid="_x0000_s75780" name="수식" r:id="rId5" imgW="380880" imgH="215640" progId="Equation.3">
              <p:embed/>
            </p:oleObj>
          </a:graphicData>
        </a:graphic>
      </p:graphicFrame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1030272" y="4643437"/>
          <a:ext cx="1327150" cy="563563"/>
        </p:xfrm>
        <a:graphic>
          <a:graphicData uri="http://schemas.openxmlformats.org/presentationml/2006/ole">
            <p:oleObj spid="_x0000_s75781" name="수식" r:id="rId6" imgW="507960" imgH="215640" progId="Equation.3">
              <p:embed/>
            </p:oleObj>
          </a:graphicData>
        </a:graphic>
      </p:graphicFrame>
      <p:graphicFrame>
        <p:nvGraphicFramePr>
          <p:cNvPr id="75784" name="Object 8"/>
          <p:cNvGraphicFramePr>
            <a:graphicFrameLocks noChangeAspect="1"/>
          </p:cNvGraphicFramePr>
          <p:nvPr/>
        </p:nvGraphicFramePr>
        <p:xfrm>
          <a:off x="2357435" y="4643437"/>
          <a:ext cx="1857375" cy="563563"/>
        </p:xfrm>
        <a:graphic>
          <a:graphicData uri="http://schemas.openxmlformats.org/presentationml/2006/ole">
            <p:oleObj spid="_x0000_s75784" name="수식" r:id="rId7" imgW="711000" imgH="215640" progId="Equation.3">
              <p:embed/>
            </p:oleObj>
          </a:graphicData>
        </a:graphic>
      </p:graphicFrame>
      <p:cxnSp>
        <p:nvCxnSpPr>
          <p:cNvPr id="69" name="Shape 68"/>
          <p:cNvCxnSpPr>
            <a:stCxn id="108560" idx="6"/>
            <a:endCxn id="108575" idx="1"/>
          </p:cNvCxnSpPr>
          <p:nvPr/>
        </p:nvCxnSpPr>
        <p:spPr bwMode="auto">
          <a:xfrm>
            <a:off x="3048000" y="2097289"/>
            <a:ext cx="2624278" cy="376378"/>
          </a:xfrm>
          <a:prstGeom prst="curvedConnector2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hape 69"/>
          <p:cNvCxnSpPr/>
          <p:nvPr/>
        </p:nvCxnSpPr>
        <p:spPr bwMode="auto">
          <a:xfrm>
            <a:off x="2643174" y="1835339"/>
            <a:ext cx="2886228" cy="781204"/>
          </a:xfrm>
          <a:prstGeom prst="curvedConnector2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5072066" y="421481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First order score</a:t>
            </a:r>
            <a:endParaRPr lang="ko-KR" alt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000892" y="421481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Second order score</a:t>
            </a:r>
            <a:endParaRPr lang="ko-KR" alt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3500430" y="133527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m1</a:t>
            </a:r>
            <a:endParaRPr lang="ko-KR" alt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3500430" y="20496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m2</a:t>
            </a:r>
            <a:endParaRPr lang="ko-KR" altLang="en-US" dirty="0"/>
          </a:p>
        </p:txBody>
      </p:sp>
      <p:sp>
        <p:nvSpPr>
          <p:cNvPr id="60" name="직사각형 59"/>
          <p:cNvSpPr/>
          <p:nvPr/>
        </p:nvSpPr>
        <p:spPr>
          <a:xfrm>
            <a:off x="1357290" y="28494"/>
            <a:ext cx="1975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en-US" altLang="ko-KR" sz="2000" dirty="0" smtClean="0">
                <a:solidFill>
                  <a:srgbClr val="003366"/>
                </a:solidFill>
                <a:ea typeface="굴림" charset="-127"/>
              </a:rPr>
              <a:t>Previous Works</a:t>
            </a:r>
            <a:endParaRPr lang="en-US" altLang="ko-KR" sz="2000" dirty="0">
              <a:solidFill>
                <a:srgbClr val="003366"/>
              </a:solidFill>
              <a:ea typeface="굴림" charset="-127"/>
            </a:endParaRPr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 bwMode="gray">
          <a:xfrm>
            <a:off x="-382622" y="336528"/>
            <a:ext cx="83582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latinLnBrk="1"/>
            <a:r>
              <a:rPr lang="fr-FR" sz="3200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Objective function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500034" y="5577504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[1] </a:t>
            </a:r>
            <a:r>
              <a:rPr lang="fr-FR" altLang="ko-KR" dirty="0" smtClean="0"/>
              <a:t>A. C. Berg, T. L. Berg, and J. Malik. CVPR 2005.</a:t>
            </a:r>
          </a:p>
          <a:p>
            <a:r>
              <a:rPr lang="fr-FR" altLang="ko-KR" dirty="0" smtClean="0"/>
              <a:t>[2] </a:t>
            </a:r>
            <a:r>
              <a:rPr lang="en-US" dirty="0" smtClean="0"/>
              <a:t>M. </a:t>
            </a:r>
            <a:r>
              <a:rPr lang="en-US" dirty="0" err="1" smtClean="0"/>
              <a:t>Leordeanu</a:t>
            </a:r>
            <a:r>
              <a:rPr lang="en-US" b="1" dirty="0" smtClean="0"/>
              <a:t> </a:t>
            </a:r>
            <a:r>
              <a:rPr lang="en-US" dirty="0" smtClean="0"/>
              <a:t>and M. Hebert. ICCV 2005.</a:t>
            </a:r>
          </a:p>
          <a:p>
            <a:r>
              <a:rPr lang="en-US" altLang="ko-KR" dirty="0" smtClean="0"/>
              <a:t>[3] T. </a:t>
            </a:r>
            <a:r>
              <a:rPr lang="en-US" altLang="ko-KR" dirty="0" err="1" smtClean="0"/>
              <a:t>Cour</a:t>
            </a:r>
            <a:r>
              <a:rPr lang="en-US" altLang="ko-KR" dirty="0" smtClean="0"/>
              <a:t> and J. Shi. NIPS 2006.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  <p:bldP spid="51" grpId="0"/>
      <p:bldP spid="51" grpId="1"/>
      <p:bldP spid="53" grpId="0"/>
      <p:bldP spid="53" grpId="1"/>
      <p:bldP spid="54" grpId="0"/>
      <p:bldP spid="54" grpId="1"/>
      <p:bldP spid="55" grpId="0"/>
      <p:bldP spid="55" grpId="1"/>
      <p:bldP spid="78" grpId="0"/>
      <p:bldP spid="79" grpId="0"/>
      <p:bldP spid="80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945" y="2740020"/>
            <a:ext cx="380486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60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000372"/>
            <a:ext cx="36195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타원 6"/>
          <p:cNvSpPr/>
          <p:nvPr/>
        </p:nvSpPr>
        <p:spPr>
          <a:xfrm>
            <a:off x="875087" y="3538538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2803913" y="3205162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5286380" y="3643314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2" name="직선 연결선 11"/>
          <p:cNvCxnSpPr>
            <a:stCxn id="7" idx="6"/>
            <a:endCxn id="8" idx="2"/>
          </p:cNvCxnSpPr>
          <p:nvPr/>
        </p:nvCxnSpPr>
        <p:spPr bwMode="auto">
          <a:xfrm flipV="1">
            <a:off x="1027487" y="3281362"/>
            <a:ext cx="1776426" cy="33337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직선 연결선 13"/>
          <p:cNvCxnSpPr>
            <a:stCxn id="9" idx="6"/>
            <a:endCxn id="10" idx="2"/>
          </p:cNvCxnSpPr>
          <p:nvPr/>
        </p:nvCxnSpPr>
        <p:spPr bwMode="auto">
          <a:xfrm flipV="1">
            <a:off x="5438780" y="3311524"/>
            <a:ext cx="1636726" cy="40799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직선 연결선 23"/>
          <p:cNvCxnSpPr/>
          <p:nvPr/>
        </p:nvCxnSpPr>
        <p:spPr bwMode="auto">
          <a:xfrm>
            <a:off x="1000100" y="3643314"/>
            <a:ext cx="1571636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직선 연결선 24"/>
          <p:cNvCxnSpPr/>
          <p:nvPr/>
        </p:nvCxnSpPr>
        <p:spPr bwMode="auto">
          <a:xfrm>
            <a:off x="5429256" y="3759202"/>
            <a:ext cx="1571636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원호 89"/>
          <p:cNvSpPr/>
          <p:nvPr/>
        </p:nvSpPr>
        <p:spPr>
          <a:xfrm rot="1835648">
            <a:off x="1516559" y="3479768"/>
            <a:ext cx="206928" cy="209615"/>
          </a:xfrm>
          <a:prstGeom prst="arc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fr-FR">
              <a:latin typeface="Calibri" pitchFamily="34" charset="0"/>
            </a:endParaRPr>
          </a:p>
        </p:txBody>
      </p:sp>
      <p:sp>
        <p:nvSpPr>
          <p:cNvPr id="27" name="원호 89"/>
          <p:cNvSpPr/>
          <p:nvPr/>
        </p:nvSpPr>
        <p:spPr>
          <a:xfrm rot="1835648">
            <a:off x="5897768" y="3584545"/>
            <a:ext cx="206928" cy="209615"/>
          </a:xfrm>
          <a:prstGeom prst="arc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fr-FR">
              <a:latin typeface="Calibri" pitchFamily="34" charset="0"/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500034" y="0"/>
            <a:ext cx="366158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dirty="0" err="1" smtClean="0">
                <a:solidFill>
                  <a:schemeClr val="tx2"/>
                </a:solidFill>
                <a:ea typeface="굴림" charset="-127"/>
              </a:rPr>
              <a:t>Hypergraph</a:t>
            </a:r>
            <a:r>
              <a:rPr lang="en-US" altLang="ko-KR" sz="2000" dirty="0" smtClean="0">
                <a:solidFill>
                  <a:schemeClr val="tx2"/>
                </a:solidFill>
                <a:ea typeface="굴림" charset="-127"/>
              </a:rPr>
              <a:t> Matching Problem</a:t>
            </a:r>
            <a:endParaRPr lang="en-US" altLang="ko-KR" sz="2000" dirty="0">
              <a:solidFill>
                <a:schemeClr val="tx2"/>
              </a:solidFill>
              <a:ea typeface="굴림" charset="-127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gray">
          <a:xfrm>
            <a:off x="-428660" y="571480"/>
            <a:ext cx="83582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latinLnBrk="1"/>
            <a:r>
              <a:rPr lang="en-US" sz="3200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How graph matching enforces</a:t>
            </a:r>
          </a:p>
          <a:p>
            <a:pPr lvl="0" algn="r" latinLnBrk="1"/>
            <a:r>
              <a:rPr lang="en-US" sz="3200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geometric consistency?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5000628" y="3000372"/>
            <a:ext cx="3619500" cy="1533525"/>
            <a:chOff x="5000628" y="3000372"/>
            <a:chExt cx="3619500" cy="1533525"/>
          </a:xfrm>
        </p:grpSpPr>
        <p:pic>
          <p:nvPicPr>
            <p:cNvPr id="49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00628" y="3000372"/>
              <a:ext cx="3619500" cy="153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" name="타원 49"/>
            <p:cNvSpPr/>
            <p:nvPr/>
          </p:nvSpPr>
          <p:spPr>
            <a:xfrm>
              <a:off x="5286380" y="3643314"/>
              <a:ext cx="152400" cy="1524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" name="타원 50"/>
            <p:cNvSpPr/>
            <p:nvPr/>
          </p:nvSpPr>
          <p:spPr>
            <a:xfrm>
              <a:off x="7075506" y="3235324"/>
              <a:ext cx="152400" cy="1524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52" name="직선 연결선 51"/>
            <p:cNvCxnSpPr>
              <a:stCxn id="50" idx="6"/>
              <a:endCxn id="51" idx="2"/>
            </p:cNvCxnSpPr>
            <p:nvPr/>
          </p:nvCxnSpPr>
          <p:spPr bwMode="auto">
            <a:xfrm flipV="1">
              <a:off x="5438780" y="3311524"/>
              <a:ext cx="1636726" cy="40799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직선 연결선 52"/>
            <p:cNvCxnSpPr/>
            <p:nvPr/>
          </p:nvCxnSpPr>
          <p:spPr bwMode="auto">
            <a:xfrm>
              <a:off x="5429256" y="3759202"/>
              <a:ext cx="1571636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원호 89"/>
            <p:cNvSpPr/>
            <p:nvPr/>
          </p:nvSpPr>
          <p:spPr>
            <a:xfrm rot="1835648">
              <a:off x="5897768" y="3584545"/>
              <a:ext cx="206928" cy="209615"/>
            </a:xfrm>
            <a:prstGeom prst="arc">
              <a:avLst/>
            </a:prstGeom>
            <a:ln w="508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fr-FR">
                <a:latin typeface="Calibri" pitchFamily="34" charset="0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7075506" y="3235324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0" name="구부러진 연결선 19"/>
          <p:cNvCxnSpPr>
            <a:stCxn id="8" idx="7"/>
            <a:endCxn id="10" idx="1"/>
          </p:cNvCxnSpPr>
          <p:nvPr/>
        </p:nvCxnSpPr>
        <p:spPr bwMode="auto">
          <a:xfrm rot="16200000" flipH="1">
            <a:off x="5000828" y="1160647"/>
            <a:ext cx="30162" cy="4163829"/>
          </a:xfrm>
          <a:prstGeom prst="curvedConnector3">
            <a:avLst>
              <a:gd name="adj1" fmla="val -831901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7" name="구부러진 연결선 16"/>
          <p:cNvCxnSpPr>
            <a:stCxn id="7" idx="5"/>
            <a:endCxn id="9" idx="3"/>
          </p:cNvCxnSpPr>
          <p:nvPr/>
        </p:nvCxnSpPr>
        <p:spPr bwMode="auto">
          <a:xfrm rot="16200000" flipH="1">
            <a:off x="3104545" y="1569243"/>
            <a:ext cx="104776" cy="4303529"/>
          </a:xfrm>
          <a:prstGeom prst="curvedConnector3">
            <a:avLst>
              <a:gd name="adj1" fmla="val 33948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8" name="직사각형 27"/>
          <p:cNvSpPr/>
          <p:nvPr/>
        </p:nvSpPr>
        <p:spPr>
          <a:xfrm>
            <a:off x="357158" y="5572140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[1] </a:t>
            </a:r>
            <a:r>
              <a:rPr lang="fr-FR" altLang="ko-KR" dirty="0" smtClean="0"/>
              <a:t>A. C. Berg, T. L. Berg, and J. Malik. CVPR 2005.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  <p:bldP spid="27" grpId="0" animBg="1"/>
      <p:bldP spid="27" grpId="1" animBg="1"/>
      <p:bldP spid="10" grpId="0" animBg="1"/>
    </p:bldLst>
  </p:timing>
</p:sld>
</file>

<file path=ppt/theme/theme1.xml><?xml version="1.0" encoding="utf-8"?>
<a:theme xmlns:a="http://schemas.openxmlformats.org/drawingml/2006/main" name="206TGp_window_light_s">
  <a:themeElements>
    <a:clrScheme name="206TGp_window_light_s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206TGp_window_light_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6TGp_window_light_s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6TGp_window_light_s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6TGp_window_light_s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206TGp_window_light_s</Template>
  <TotalTime>3836</TotalTime>
  <Words>864</Words>
  <Application>Microsoft PowerPoint</Application>
  <PresentationFormat>화면 슬라이드 쇼(4:3)</PresentationFormat>
  <Paragraphs>169</Paragraphs>
  <Slides>29</Slides>
  <Notes>21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29</vt:i4>
      </vt:variant>
    </vt:vector>
  </HeadingPairs>
  <TitlesOfParts>
    <vt:vector size="33" baseType="lpstr">
      <vt:lpstr>206TGp_window_light_s</vt:lpstr>
      <vt:lpstr>Équation</vt:lpstr>
      <vt:lpstr>Acrobat Document</vt:lpstr>
      <vt:lpstr>수식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Implementation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user</cp:lastModifiedBy>
  <cp:revision>68</cp:revision>
  <dcterms:created xsi:type="dcterms:W3CDTF">2009-06-19T20:20:07Z</dcterms:created>
  <dcterms:modified xsi:type="dcterms:W3CDTF">2009-07-29T10:07:44Z</dcterms:modified>
</cp:coreProperties>
</file>