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80" r:id="rId2"/>
    <p:sldId id="309" r:id="rId3"/>
    <p:sldId id="257" r:id="rId4"/>
    <p:sldId id="311" r:id="rId5"/>
    <p:sldId id="340" r:id="rId6"/>
    <p:sldId id="281" r:id="rId7"/>
    <p:sldId id="354" r:id="rId8"/>
    <p:sldId id="355" r:id="rId9"/>
    <p:sldId id="345" r:id="rId10"/>
    <p:sldId id="346" r:id="rId11"/>
    <p:sldId id="347" r:id="rId12"/>
    <p:sldId id="348" r:id="rId13"/>
    <p:sldId id="349" r:id="rId14"/>
    <p:sldId id="350" r:id="rId15"/>
    <p:sldId id="351" r:id="rId16"/>
    <p:sldId id="353" r:id="rId17"/>
    <p:sldId id="332" r:id="rId18"/>
    <p:sldId id="282" r:id="rId19"/>
    <p:sldId id="308" r:id="rId20"/>
    <p:sldId id="285" r:id="rId21"/>
    <p:sldId id="260" r:id="rId22"/>
    <p:sldId id="297" r:id="rId23"/>
    <p:sldId id="286" r:id="rId24"/>
    <p:sldId id="294" r:id="rId25"/>
    <p:sldId id="296" r:id="rId26"/>
    <p:sldId id="341" r:id="rId27"/>
    <p:sldId id="342" r:id="rId28"/>
    <p:sldId id="343" r:id="rId29"/>
    <p:sldId id="344" r:id="rId30"/>
    <p:sldId id="333" r:id="rId31"/>
    <p:sldId id="336" r:id="rId32"/>
    <p:sldId id="337" r:id="rId33"/>
    <p:sldId id="338" r:id="rId34"/>
    <p:sldId id="303" r:id="rId35"/>
    <p:sldId id="288" r:id="rId36"/>
    <p:sldId id="306" r:id="rId37"/>
    <p:sldId id="304" r:id="rId38"/>
    <p:sldId id="262" r:id="rId39"/>
    <p:sldId id="289" r:id="rId40"/>
    <p:sldId id="292" r:id="rId41"/>
    <p:sldId id="310" r:id="rId42"/>
    <p:sldId id="300" r:id="rId43"/>
    <p:sldId id="325" r:id="rId44"/>
  </p:sldIdLst>
  <p:sldSz cx="9144000" cy="6858000" type="screen4x3"/>
  <p:notesSz cx="6858000" cy="9144000"/>
  <p:custDataLst>
    <p:tags r:id="rId46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uchenne" initials="d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6308"/>
    <a:srgbClr val="E46C0A"/>
    <a:srgbClr val="4F81BD"/>
    <a:srgbClr val="F99707"/>
    <a:srgbClr val="F73109"/>
    <a:srgbClr val="9E6004"/>
    <a:srgbClr val="69400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32" autoAdjust="0"/>
    <p:restoredTop sz="84050" autoAdjust="0"/>
  </p:normalViewPr>
  <p:slideViewPr>
    <p:cSldViewPr>
      <p:cViewPr varScale="1">
        <p:scale>
          <a:sx n="65" d="100"/>
          <a:sy n="65" d="100"/>
        </p:scale>
        <p:origin x="-90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1-09-07T01:46:08.669" idx="1">
    <p:pos x="10" y="10"/>
    <p:text>pour le panda:
Une diapo pour expliquer l'example d'Ishikawa eavec L1 ?
parler du non-croisement
parler du fait que ca entrave l'alpha-expansion et que notre algo peut passer outre.</p:text>
  </p:cm>
  <p:cm authorId="0" dt="2011-09-07T01:47:45.253" idx="2">
    <p:pos x="146" y="146"/>
    <p:text>slide à refaire
23-27 explication de la fonction-objectf
29-39 explication de lóptimisation</p:tex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918DFA-E63E-4C3A-BD38-BC35C5ABFBB0}" type="datetimeFigureOut">
              <a:rPr lang="en-US" smtClean="0"/>
              <a:pPr/>
              <a:t>11/2/2011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99D16-0911-44EC-A6B2-411CCA1D6EE2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99D16-0911-44EC-A6B2-411CCA1D6EE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99D16-0911-44EC-A6B2-411CCA1D6EE2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 each node in the first image we want to assign a node in the second image.</a:t>
            </a:r>
          </a:p>
          <a:p>
            <a:r>
              <a:rPr lang="en-US" dirty="0" smtClean="0"/>
              <a:t>Or equivalently, we will assign a displacement: </a:t>
            </a:r>
          </a:p>
          <a:p>
            <a:r>
              <a:rPr lang="en-US" dirty="0" smtClean="0"/>
              <a:t>The displacement of the node in position (</a:t>
            </a:r>
            <a:r>
              <a:rPr lang="en-US" dirty="0" err="1" smtClean="0"/>
              <a:t>y,x</a:t>
            </a:r>
            <a:r>
              <a:rPr lang="en-US" dirty="0" smtClean="0"/>
              <a:t>) in the first image is denoted by:</a:t>
            </a:r>
          </a:p>
          <a:p>
            <a:r>
              <a:rPr lang="en-US" dirty="0" err="1" smtClean="0"/>
              <a:t>d</a:t>
            </a:r>
            <a:r>
              <a:rPr lang="en-US" baseline="-25000" dirty="0" err="1" smtClean="0"/>
              <a:t>y</a:t>
            </a:r>
            <a:r>
              <a:rPr lang="en-US" dirty="0" smtClean="0"/>
              <a:t>(</a:t>
            </a:r>
            <a:r>
              <a:rPr lang="en-US" dirty="0" err="1" smtClean="0"/>
              <a:t>y,x</a:t>
            </a:r>
            <a:r>
              <a:rPr lang="en-US" dirty="0" smtClean="0"/>
              <a:t>), </a:t>
            </a:r>
            <a:r>
              <a:rPr lang="en-US" dirty="0" err="1" smtClean="0"/>
              <a:t>d</a:t>
            </a:r>
            <a:r>
              <a:rPr lang="en-US" baseline="-25000" dirty="0" err="1" smtClean="0"/>
              <a:t>x</a:t>
            </a:r>
            <a:r>
              <a:rPr lang="en-US" dirty="0" smtClean="0"/>
              <a:t>(</a:t>
            </a:r>
            <a:r>
              <a:rPr lang="en-US" dirty="0" err="1" smtClean="0"/>
              <a:t>y,x</a:t>
            </a:r>
            <a:r>
              <a:rPr lang="en-US" dirty="0" smtClean="0"/>
              <a:t>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99D16-0911-44EC-A6B2-411CCA1D6EE2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Our implementation uses the same features than </a:t>
            </a:r>
            <a:r>
              <a:rPr lang="en-US" dirty="0" err="1" smtClean="0"/>
              <a:t>Boureau</a:t>
            </a:r>
            <a:r>
              <a:rPr lang="en-US" dirty="0" smtClean="0"/>
              <a:t> et al. [CVPR10], replacing spatial pyramids by our matching method.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We can see a clear improvement of performance (+6%).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This tends to show that geometric relationships between patches contains  useful information.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99D16-0911-44EC-A6B2-411CCA1D6EE2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Cost for matching 2 images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99D16-0911-44EC-A6B2-411CCA1D6EE2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/>
              <a:t>Our goal is to make a similarity measure based on graph matching, that we will be used as an SVM kernel</a:t>
            </a:r>
          </a:p>
          <a:p>
            <a:r>
              <a:rPr lang="en-US" sz="1200" dirty="0" smtClean="0"/>
              <a:t>So we will compare each pair of training images.</a:t>
            </a:r>
          </a:p>
          <a:p>
            <a:r>
              <a:rPr lang="en-US" sz="1200" dirty="0" smtClean="0"/>
              <a:t>So we need something very fast</a:t>
            </a:r>
          </a:p>
          <a:p>
            <a:r>
              <a:rPr lang="en-US" sz="1200" dirty="0" smtClean="0"/>
              <a:t>Our kernel is not definite-positive, so we truncate the negative </a:t>
            </a:r>
            <a:r>
              <a:rPr lang="en-US" sz="1200" dirty="0" err="1" smtClean="0"/>
              <a:t>eigenvalues</a:t>
            </a:r>
            <a:r>
              <a:rPr lang="en-US" sz="1200" dirty="0" smtClean="0"/>
              <a:t>.</a:t>
            </a:r>
          </a:p>
          <a:p>
            <a:r>
              <a:rPr lang="en-US" sz="1200" dirty="0" smtClean="0"/>
              <a:t>1vsAll SVM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99D16-0911-44EC-A6B2-411CCA1D6EE2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0C1BA-CF18-4B9B-80E2-FE5E2ADA557C}" type="datetime1">
              <a:rPr lang="fr-FR" smtClean="0"/>
              <a:t>07/11/2011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14BE2-23BA-462B-87DF-94A3918316E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CA8F3-0AAE-425E-9CCE-23906F235BBB}" type="datetime1">
              <a:rPr lang="fr-FR" smtClean="0"/>
              <a:t>07/11/2011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14BE2-23BA-462B-87DF-94A3918316E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DD225-2D0C-46C0-B086-0173B4EE37FB}" type="datetime1">
              <a:rPr lang="fr-FR" smtClean="0"/>
              <a:t>07/11/2011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14BE2-23BA-462B-87DF-94A3918316E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1DBC5-E624-487C-9814-E1F5663BA511}" type="datetime1">
              <a:rPr lang="fr-FR" smtClean="0"/>
              <a:t>07/11/2011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14BE2-23BA-462B-87DF-94A3918316E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F215F-D017-4E83-92FE-F75DB527E745}" type="datetime1">
              <a:rPr lang="fr-FR" smtClean="0"/>
              <a:t>07/11/2011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14BE2-23BA-462B-87DF-94A3918316E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32F42-5A27-453D-87A6-88394B137608}" type="datetime1">
              <a:rPr lang="fr-FR" smtClean="0"/>
              <a:t>07/11/2011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14BE2-23BA-462B-87DF-94A3918316E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7BAAB-4075-4DA1-967C-AAE5F9E70F72}" type="datetime1">
              <a:rPr lang="fr-FR" smtClean="0"/>
              <a:t>07/11/2011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14BE2-23BA-462B-87DF-94A3918316E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94BD8-6518-44DE-8E62-04E8D12AF757}" type="datetime1">
              <a:rPr lang="fr-FR" smtClean="0"/>
              <a:t>07/11/2011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14BE2-23BA-462B-87DF-94A3918316E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EADC-D034-42C8-A66C-AF2E1BAE5F82}" type="datetime1">
              <a:rPr lang="fr-FR" smtClean="0"/>
              <a:t>07/11/2011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14BE2-23BA-462B-87DF-94A3918316E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8839A-7680-4B6D-9784-49F7F4382D12}" type="datetime1">
              <a:rPr lang="fr-FR" smtClean="0"/>
              <a:t>07/11/2011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14BE2-23BA-462B-87DF-94A3918316E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E6269-5AE6-41E7-8F2D-CD28E81BBA8D}" type="datetime1">
              <a:rPr lang="fr-FR" smtClean="0"/>
              <a:t>07/11/2011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14BE2-23BA-462B-87DF-94A3918316E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-622920" y="548680"/>
            <a:ext cx="901134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5581-C762-4BB2-839B-5A9B226CC382}" type="datetime1">
              <a:rPr lang="fr-FR" smtClean="0"/>
              <a:t>07/11/2011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14BE2-23BA-462B-87DF-94A3918316E8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9" name="Image 8" descr="Image2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8316416" y="548680"/>
            <a:ext cx="624894" cy="62489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18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19.jpeg"/><Relationship Id="rId9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5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57678" y="260648"/>
            <a:ext cx="3405542" cy="2564903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03648" y="548680"/>
            <a:ext cx="6984776" cy="1008112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A Graph-Matching Kernel for Object Categorization</a:t>
            </a:r>
            <a:endParaRPr lang="fr-FR" sz="3600" dirty="0"/>
          </a:p>
        </p:txBody>
      </p:sp>
      <p:sp>
        <p:nvSpPr>
          <p:cNvPr id="5" name="ZoneTexte 4"/>
          <p:cNvSpPr txBox="1"/>
          <p:nvPr/>
        </p:nvSpPr>
        <p:spPr>
          <a:xfrm>
            <a:off x="521279" y="2924944"/>
            <a:ext cx="206441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200" dirty="0" smtClean="0"/>
              <a:t>Olivier</a:t>
            </a:r>
          </a:p>
          <a:p>
            <a:pPr algn="ctr"/>
            <a:r>
              <a:rPr lang="fr-FR" sz="3200" dirty="0" smtClean="0"/>
              <a:t>Duchenne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851920" y="2924944"/>
            <a:ext cx="152317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200" dirty="0" smtClean="0"/>
              <a:t>Armand</a:t>
            </a:r>
          </a:p>
          <a:p>
            <a:pPr algn="ctr"/>
            <a:r>
              <a:rPr lang="en-US" sz="3200" dirty="0" err="1" smtClean="0"/>
              <a:t>Joulin</a:t>
            </a:r>
            <a:endParaRPr lang="en-US" sz="3200" dirty="0"/>
          </a:p>
        </p:txBody>
      </p:sp>
      <p:sp>
        <p:nvSpPr>
          <p:cNvPr id="7" name="ZoneTexte 6"/>
          <p:cNvSpPr txBox="1"/>
          <p:nvPr/>
        </p:nvSpPr>
        <p:spPr>
          <a:xfrm>
            <a:off x="7011847" y="2924944"/>
            <a:ext cx="129285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200" dirty="0" smtClean="0"/>
              <a:t>Jean</a:t>
            </a:r>
          </a:p>
          <a:p>
            <a:pPr algn="ctr"/>
            <a:r>
              <a:rPr lang="fr-FR" sz="3200" dirty="0" smtClean="0"/>
              <a:t>Ponce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1628800"/>
            <a:ext cx="1223020" cy="1252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ZoneTexte 11"/>
          <p:cNvSpPr txBox="1"/>
          <p:nvPr/>
        </p:nvSpPr>
        <p:spPr>
          <a:xfrm>
            <a:off x="6516216" y="1844824"/>
            <a:ext cx="9065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dirty="0" err="1" smtClean="0"/>
              <a:t>Willow</a:t>
            </a:r>
            <a:endParaRPr lang="fr-FR" sz="2000" dirty="0" smtClean="0"/>
          </a:p>
          <a:p>
            <a:pPr algn="ctr"/>
            <a:r>
              <a:rPr lang="fr-FR" sz="2000" dirty="0" err="1" smtClean="0"/>
              <a:t>Lab</a:t>
            </a:r>
            <a:endParaRPr lang="fr-FR" sz="20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5432" y="4149080"/>
            <a:ext cx="19050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4149080"/>
            <a:ext cx="245892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07904" y="4005064"/>
            <a:ext cx="172402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14BE2-23BA-462B-87DF-94A3918316E8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22" name="Picture 2" descr="pyramid_matching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8913" y="1022350"/>
            <a:ext cx="3656012" cy="3656013"/>
          </a:xfrm>
          <a:prstGeom prst="rect">
            <a:avLst/>
          </a:prstGeom>
          <a:noFill/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14BE2-23BA-462B-87DF-94A3918316E8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59352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570" name="Picture 2" descr="pyramid_matching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8913" y="1022350"/>
            <a:ext cx="3657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7571" name="Text Box 3"/>
          <p:cNvSpPr txBox="1">
            <a:spLocks noChangeArrowheads="1"/>
          </p:cNvSpPr>
          <p:nvPr/>
        </p:nvSpPr>
        <p:spPr bwMode="auto">
          <a:xfrm>
            <a:off x="349250" y="4800600"/>
            <a:ext cx="1450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FF0000"/>
                </a:solidFill>
                <a:latin typeface="Arial" charset="0"/>
              </a:rPr>
              <a:t>9 matches </a:t>
            </a:r>
            <a:r>
              <a:rPr lang="en-US" sz="1600">
                <a:solidFill>
                  <a:srgbClr val="FF0000"/>
                </a:solidFill>
                <a:latin typeface="Arial" charset="0"/>
                <a:sym typeface="Math1" pitchFamily="2" charset="2"/>
              </a:rPr>
              <a:t>x</a:t>
            </a:r>
            <a:r>
              <a:rPr lang="en-US" sz="1600">
                <a:solidFill>
                  <a:srgbClr val="FF0000"/>
                </a:solidFill>
                <a:latin typeface="Arial" charset="0"/>
              </a:rPr>
              <a:t> 1</a:t>
            </a:r>
          </a:p>
        </p:txBody>
      </p:sp>
      <p:pic>
        <p:nvPicPr>
          <p:cNvPr id="237572" name="Picture 4" descr="pyramid_matching_hist_blue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5257800"/>
            <a:ext cx="838200" cy="838200"/>
          </a:xfrm>
          <a:prstGeom prst="rect">
            <a:avLst/>
          </a:prstGeom>
          <a:noFill/>
        </p:spPr>
      </p:pic>
      <p:pic>
        <p:nvPicPr>
          <p:cNvPr id="237573" name="Picture 5" descr="pyramid_matching_hist_red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5400" y="5257800"/>
            <a:ext cx="838200" cy="838200"/>
          </a:xfrm>
          <a:prstGeom prst="rect">
            <a:avLst/>
          </a:prstGeom>
          <a:noFill/>
        </p:spPr>
      </p:pic>
      <p:sp>
        <p:nvSpPr>
          <p:cNvPr id="237574" name="Text Box 6"/>
          <p:cNvSpPr txBox="1">
            <a:spLocks noChangeArrowheads="1"/>
          </p:cNvSpPr>
          <p:nvPr/>
        </p:nvSpPr>
        <p:spPr bwMode="auto">
          <a:xfrm>
            <a:off x="2133600" y="5505450"/>
            <a:ext cx="4730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FF0000"/>
                </a:solidFill>
                <a:latin typeface="Arial" charset="0"/>
                <a:sym typeface="Math1" pitchFamily="2" charset="2"/>
              </a:rPr>
              <a:t>= 9</a:t>
            </a:r>
            <a:endParaRPr lang="en-US" sz="16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37575" name="AutoShape 7"/>
          <p:cNvSpPr>
            <a:spLocks noChangeArrowheads="1"/>
          </p:cNvSpPr>
          <p:nvPr/>
        </p:nvSpPr>
        <p:spPr bwMode="auto">
          <a:xfrm>
            <a:off x="981075" y="5572125"/>
            <a:ext cx="238125" cy="190500"/>
          </a:xfrm>
          <a:prstGeom prst="leftRightArrow">
            <a:avLst>
              <a:gd name="adj1" fmla="val 50000"/>
              <a:gd name="adj2" fmla="val 25000"/>
            </a:avLst>
          </a:prstGeom>
          <a:solidFill>
            <a:schemeClr val="accent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14BE2-23BA-462B-87DF-94A3918316E8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23569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618" name="Picture 2" descr="pyramid_matching4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8913" y="1022350"/>
            <a:ext cx="3656012" cy="3656013"/>
          </a:xfrm>
          <a:prstGeom prst="rect">
            <a:avLst/>
          </a:prstGeom>
          <a:noFill/>
        </p:spPr>
      </p:pic>
      <p:sp>
        <p:nvSpPr>
          <p:cNvPr id="239619" name="Text Box 3"/>
          <p:cNvSpPr txBox="1">
            <a:spLocks noChangeArrowheads="1"/>
          </p:cNvSpPr>
          <p:nvPr/>
        </p:nvSpPr>
        <p:spPr bwMode="auto">
          <a:xfrm>
            <a:off x="349250" y="4800600"/>
            <a:ext cx="1450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FF0000"/>
                </a:solidFill>
                <a:latin typeface="Arial" charset="0"/>
              </a:rPr>
              <a:t>9 matches </a:t>
            </a:r>
            <a:r>
              <a:rPr lang="en-US" sz="1600">
                <a:solidFill>
                  <a:srgbClr val="FF0000"/>
                </a:solidFill>
                <a:latin typeface="Arial" charset="0"/>
                <a:sym typeface="Math1" pitchFamily="2" charset="2"/>
              </a:rPr>
              <a:t>x</a:t>
            </a:r>
            <a:r>
              <a:rPr lang="en-US" sz="1600">
                <a:solidFill>
                  <a:srgbClr val="FF0000"/>
                </a:solidFill>
                <a:latin typeface="Arial" charset="0"/>
              </a:rPr>
              <a:t> 1</a:t>
            </a:r>
          </a:p>
        </p:txBody>
      </p:sp>
      <p:pic>
        <p:nvPicPr>
          <p:cNvPr id="239620" name="Picture 4" descr="pyramid_matching_hist_blue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5257800"/>
            <a:ext cx="838200" cy="838200"/>
          </a:xfrm>
          <a:prstGeom prst="rect">
            <a:avLst/>
          </a:prstGeom>
          <a:noFill/>
        </p:spPr>
      </p:pic>
      <p:pic>
        <p:nvPicPr>
          <p:cNvPr id="239621" name="Picture 5" descr="pyramid_matching_hist_red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5400" y="5257800"/>
            <a:ext cx="838200" cy="838200"/>
          </a:xfrm>
          <a:prstGeom prst="rect">
            <a:avLst/>
          </a:prstGeom>
          <a:noFill/>
        </p:spPr>
      </p:pic>
      <p:sp>
        <p:nvSpPr>
          <p:cNvPr id="239622" name="Text Box 6"/>
          <p:cNvSpPr txBox="1">
            <a:spLocks noChangeArrowheads="1"/>
          </p:cNvSpPr>
          <p:nvPr/>
        </p:nvSpPr>
        <p:spPr bwMode="auto">
          <a:xfrm>
            <a:off x="2133600" y="5505450"/>
            <a:ext cx="4730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FF0000"/>
                </a:solidFill>
                <a:latin typeface="Arial" charset="0"/>
                <a:sym typeface="Math1" pitchFamily="2" charset="2"/>
              </a:rPr>
              <a:t>= 9</a:t>
            </a:r>
            <a:endParaRPr lang="en-US" sz="16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39623" name="AutoShape 7"/>
          <p:cNvSpPr>
            <a:spLocks noChangeArrowheads="1"/>
          </p:cNvSpPr>
          <p:nvPr/>
        </p:nvSpPr>
        <p:spPr bwMode="auto">
          <a:xfrm>
            <a:off x="981075" y="5572125"/>
            <a:ext cx="238125" cy="190500"/>
          </a:xfrm>
          <a:prstGeom prst="leftRightArrow">
            <a:avLst>
              <a:gd name="adj1" fmla="val 50000"/>
              <a:gd name="adj2" fmla="val 25000"/>
            </a:avLst>
          </a:prstGeom>
          <a:solidFill>
            <a:schemeClr val="accent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14BE2-23BA-462B-87DF-94A3918316E8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81009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666" name="Picture 2" descr="pyramid_matching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8913" y="1022350"/>
            <a:ext cx="3656012" cy="3656013"/>
          </a:xfrm>
          <a:prstGeom prst="rect">
            <a:avLst/>
          </a:prstGeom>
          <a:noFill/>
        </p:spPr>
      </p:pic>
      <p:sp>
        <p:nvSpPr>
          <p:cNvPr id="241667" name="Text Box 3"/>
          <p:cNvSpPr txBox="1">
            <a:spLocks noChangeArrowheads="1"/>
          </p:cNvSpPr>
          <p:nvPr/>
        </p:nvSpPr>
        <p:spPr bwMode="auto">
          <a:xfrm>
            <a:off x="349250" y="4800600"/>
            <a:ext cx="1450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FF0000"/>
                </a:solidFill>
                <a:latin typeface="Arial" charset="0"/>
              </a:rPr>
              <a:t>9 matches </a:t>
            </a:r>
            <a:r>
              <a:rPr lang="en-US" sz="1600">
                <a:solidFill>
                  <a:srgbClr val="FF0000"/>
                </a:solidFill>
                <a:latin typeface="Arial" charset="0"/>
                <a:sym typeface="Math1" pitchFamily="2" charset="2"/>
              </a:rPr>
              <a:t>x</a:t>
            </a:r>
            <a:r>
              <a:rPr lang="en-US" sz="1600">
                <a:solidFill>
                  <a:srgbClr val="FF0000"/>
                </a:solidFill>
                <a:latin typeface="Arial" charset="0"/>
              </a:rPr>
              <a:t> 1</a:t>
            </a:r>
          </a:p>
        </p:txBody>
      </p:sp>
      <p:pic>
        <p:nvPicPr>
          <p:cNvPr id="241668" name="Picture 4" descr="pyramid_matching_hist_blue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5257800"/>
            <a:ext cx="838200" cy="838200"/>
          </a:xfrm>
          <a:prstGeom prst="rect">
            <a:avLst/>
          </a:prstGeom>
          <a:noFill/>
        </p:spPr>
      </p:pic>
      <p:pic>
        <p:nvPicPr>
          <p:cNvPr id="241669" name="Picture 5" descr="pyramid_matching_hist_red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5400" y="5257800"/>
            <a:ext cx="838200" cy="838200"/>
          </a:xfrm>
          <a:prstGeom prst="rect">
            <a:avLst/>
          </a:prstGeom>
          <a:noFill/>
        </p:spPr>
      </p:pic>
      <p:pic>
        <p:nvPicPr>
          <p:cNvPr id="241670" name="Picture 6" descr="pyramid_matching_hist_blue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6600" y="5257800"/>
            <a:ext cx="838200" cy="838200"/>
          </a:xfrm>
          <a:prstGeom prst="rect">
            <a:avLst/>
          </a:prstGeom>
          <a:noFill/>
        </p:spPr>
      </p:pic>
      <p:pic>
        <p:nvPicPr>
          <p:cNvPr id="241671" name="Picture 7" descr="pyramid_matching_hist_red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5800" y="5257800"/>
            <a:ext cx="838200" cy="838200"/>
          </a:xfrm>
          <a:prstGeom prst="rect">
            <a:avLst/>
          </a:prstGeom>
          <a:noFill/>
        </p:spPr>
      </p:pic>
      <p:sp>
        <p:nvSpPr>
          <p:cNvPr id="241672" name="Text Box 8"/>
          <p:cNvSpPr txBox="1">
            <a:spLocks noChangeArrowheads="1"/>
          </p:cNvSpPr>
          <p:nvPr/>
        </p:nvSpPr>
        <p:spPr bwMode="auto">
          <a:xfrm>
            <a:off x="3505200" y="4800600"/>
            <a:ext cx="1565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CC0099"/>
                </a:solidFill>
                <a:latin typeface="Arial" charset="0"/>
              </a:rPr>
              <a:t>4 matches </a:t>
            </a:r>
            <a:r>
              <a:rPr lang="en-US" sz="1600">
                <a:solidFill>
                  <a:srgbClr val="CC0099"/>
                </a:solidFill>
                <a:latin typeface="Arial" charset="0"/>
                <a:sym typeface="Math1" pitchFamily="2" charset="2"/>
              </a:rPr>
              <a:t>x</a:t>
            </a:r>
            <a:r>
              <a:rPr lang="en-US" sz="1600">
                <a:solidFill>
                  <a:srgbClr val="CC0099"/>
                </a:solidFill>
                <a:latin typeface="Arial" charset="0"/>
              </a:rPr>
              <a:t> ½ </a:t>
            </a:r>
          </a:p>
        </p:txBody>
      </p:sp>
      <p:sp>
        <p:nvSpPr>
          <p:cNvPr id="241673" name="Text Box 9"/>
          <p:cNvSpPr txBox="1">
            <a:spLocks noChangeArrowheads="1"/>
          </p:cNvSpPr>
          <p:nvPr/>
        </p:nvSpPr>
        <p:spPr bwMode="auto">
          <a:xfrm>
            <a:off x="2133600" y="5505450"/>
            <a:ext cx="4730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FF0000"/>
                </a:solidFill>
                <a:latin typeface="Arial" charset="0"/>
                <a:sym typeface="Math1" pitchFamily="2" charset="2"/>
              </a:rPr>
              <a:t>= 9</a:t>
            </a:r>
            <a:endParaRPr lang="en-US" sz="16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41674" name="Text Box 10"/>
          <p:cNvSpPr txBox="1">
            <a:spLocks noChangeArrowheads="1"/>
          </p:cNvSpPr>
          <p:nvPr/>
        </p:nvSpPr>
        <p:spPr bwMode="auto">
          <a:xfrm>
            <a:off x="5387975" y="5508625"/>
            <a:ext cx="4730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CC0099"/>
                </a:solidFill>
                <a:latin typeface="Arial" charset="0"/>
                <a:sym typeface="Math1" pitchFamily="2" charset="2"/>
              </a:rPr>
              <a:t>= 2</a:t>
            </a:r>
            <a:endParaRPr lang="en-US" sz="1600">
              <a:solidFill>
                <a:srgbClr val="CC0099"/>
              </a:solidFill>
              <a:latin typeface="Arial" charset="0"/>
            </a:endParaRPr>
          </a:p>
        </p:txBody>
      </p:sp>
      <p:sp>
        <p:nvSpPr>
          <p:cNvPr id="241675" name="AutoShape 11"/>
          <p:cNvSpPr>
            <a:spLocks noChangeArrowheads="1"/>
          </p:cNvSpPr>
          <p:nvPr/>
        </p:nvSpPr>
        <p:spPr bwMode="auto">
          <a:xfrm>
            <a:off x="981075" y="5572125"/>
            <a:ext cx="238125" cy="190500"/>
          </a:xfrm>
          <a:prstGeom prst="leftRightArrow">
            <a:avLst>
              <a:gd name="adj1" fmla="val 50000"/>
              <a:gd name="adj2" fmla="val 25000"/>
            </a:avLst>
          </a:prstGeom>
          <a:solidFill>
            <a:schemeClr val="accent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41676" name="AutoShape 12"/>
          <p:cNvSpPr>
            <a:spLocks noChangeArrowheads="1"/>
          </p:cNvSpPr>
          <p:nvPr/>
        </p:nvSpPr>
        <p:spPr bwMode="auto">
          <a:xfrm>
            <a:off x="4189413" y="5580063"/>
            <a:ext cx="238125" cy="190500"/>
          </a:xfrm>
          <a:prstGeom prst="leftRightArrow">
            <a:avLst>
              <a:gd name="adj1" fmla="val 50000"/>
              <a:gd name="adj2" fmla="val 25000"/>
            </a:avLst>
          </a:prstGeom>
          <a:solidFill>
            <a:schemeClr val="accent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14BE2-23BA-462B-87DF-94A3918316E8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06722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714" name="Picture 2" descr="pyramid_matching5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8913" y="1022350"/>
            <a:ext cx="3656012" cy="3656013"/>
          </a:xfrm>
          <a:prstGeom prst="rect">
            <a:avLst/>
          </a:prstGeom>
          <a:noFill/>
        </p:spPr>
      </p:pic>
      <p:sp>
        <p:nvSpPr>
          <p:cNvPr id="243715" name="Text Box 3"/>
          <p:cNvSpPr txBox="1">
            <a:spLocks noChangeArrowheads="1"/>
          </p:cNvSpPr>
          <p:nvPr/>
        </p:nvSpPr>
        <p:spPr bwMode="auto">
          <a:xfrm>
            <a:off x="349250" y="4800600"/>
            <a:ext cx="1450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FF0000"/>
                </a:solidFill>
                <a:latin typeface="Arial" charset="0"/>
              </a:rPr>
              <a:t>9 matches </a:t>
            </a:r>
            <a:r>
              <a:rPr lang="en-US" sz="1600">
                <a:solidFill>
                  <a:srgbClr val="FF0000"/>
                </a:solidFill>
                <a:latin typeface="Arial" charset="0"/>
                <a:sym typeface="Math1" pitchFamily="2" charset="2"/>
              </a:rPr>
              <a:t>x</a:t>
            </a:r>
            <a:r>
              <a:rPr lang="en-US" sz="1600">
                <a:solidFill>
                  <a:srgbClr val="FF0000"/>
                </a:solidFill>
                <a:latin typeface="Arial" charset="0"/>
              </a:rPr>
              <a:t> 1</a:t>
            </a:r>
          </a:p>
        </p:txBody>
      </p:sp>
      <p:pic>
        <p:nvPicPr>
          <p:cNvPr id="243716" name="Picture 4" descr="pyramid_matching_hist_blue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5257800"/>
            <a:ext cx="838200" cy="838200"/>
          </a:xfrm>
          <a:prstGeom prst="rect">
            <a:avLst/>
          </a:prstGeom>
          <a:noFill/>
        </p:spPr>
      </p:pic>
      <p:pic>
        <p:nvPicPr>
          <p:cNvPr id="243717" name="Picture 5" descr="pyramid_matching_hist_red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5400" y="5257800"/>
            <a:ext cx="838200" cy="838200"/>
          </a:xfrm>
          <a:prstGeom prst="rect">
            <a:avLst/>
          </a:prstGeom>
          <a:noFill/>
        </p:spPr>
      </p:pic>
      <p:pic>
        <p:nvPicPr>
          <p:cNvPr id="243718" name="Picture 6" descr="pyramid_matching_hist_blue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6600" y="5257800"/>
            <a:ext cx="838200" cy="838200"/>
          </a:xfrm>
          <a:prstGeom prst="rect">
            <a:avLst/>
          </a:prstGeom>
          <a:noFill/>
        </p:spPr>
      </p:pic>
      <p:pic>
        <p:nvPicPr>
          <p:cNvPr id="243719" name="Picture 7" descr="pyramid_matching_hist_red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5800" y="5257800"/>
            <a:ext cx="838200" cy="838200"/>
          </a:xfrm>
          <a:prstGeom prst="rect">
            <a:avLst/>
          </a:prstGeom>
          <a:noFill/>
        </p:spPr>
      </p:pic>
      <p:sp>
        <p:nvSpPr>
          <p:cNvPr id="243720" name="Text Box 8"/>
          <p:cNvSpPr txBox="1">
            <a:spLocks noChangeArrowheads="1"/>
          </p:cNvSpPr>
          <p:nvPr/>
        </p:nvSpPr>
        <p:spPr bwMode="auto">
          <a:xfrm>
            <a:off x="3505200" y="4800600"/>
            <a:ext cx="1565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CC0099"/>
                </a:solidFill>
                <a:latin typeface="Arial" charset="0"/>
              </a:rPr>
              <a:t>4 matches </a:t>
            </a:r>
            <a:r>
              <a:rPr lang="en-US" sz="1600">
                <a:solidFill>
                  <a:srgbClr val="CC0099"/>
                </a:solidFill>
                <a:latin typeface="Arial" charset="0"/>
                <a:sym typeface="Math1" pitchFamily="2" charset="2"/>
              </a:rPr>
              <a:t>x</a:t>
            </a:r>
            <a:r>
              <a:rPr lang="en-US" sz="1600">
                <a:solidFill>
                  <a:srgbClr val="CC0099"/>
                </a:solidFill>
                <a:latin typeface="Arial" charset="0"/>
              </a:rPr>
              <a:t> ½ </a:t>
            </a:r>
          </a:p>
        </p:txBody>
      </p:sp>
      <p:sp>
        <p:nvSpPr>
          <p:cNvPr id="243721" name="Text Box 9"/>
          <p:cNvSpPr txBox="1">
            <a:spLocks noChangeArrowheads="1"/>
          </p:cNvSpPr>
          <p:nvPr/>
        </p:nvSpPr>
        <p:spPr bwMode="auto">
          <a:xfrm>
            <a:off x="2133600" y="5505450"/>
            <a:ext cx="4730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FF0000"/>
                </a:solidFill>
                <a:latin typeface="Arial" charset="0"/>
                <a:sym typeface="Math1" pitchFamily="2" charset="2"/>
              </a:rPr>
              <a:t>= 9</a:t>
            </a:r>
            <a:endParaRPr lang="en-US" sz="16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43722" name="Text Box 10"/>
          <p:cNvSpPr txBox="1">
            <a:spLocks noChangeArrowheads="1"/>
          </p:cNvSpPr>
          <p:nvPr/>
        </p:nvSpPr>
        <p:spPr bwMode="auto">
          <a:xfrm>
            <a:off x="5387975" y="5508625"/>
            <a:ext cx="4730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CC0099"/>
                </a:solidFill>
                <a:latin typeface="Arial" charset="0"/>
                <a:sym typeface="Math1" pitchFamily="2" charset="2"/>
              </a:rPr>
              <a:t>= 2</a:t>
            </a:r>
            <a:endParaRPr lang="en-US" sz="1600">
              <a:solidFill>
                <a:srgbClr val="CC0099"/>
              </a:solidFill>
              <a:latin typeface="Arial" charset="0"/>
            </a:endParaRPr>
          </a:p>
        </p:txBody>
      </p:sp>
      <p:sp>
        <p:nvSpPr>
          <p:cNvPr id="243723" name="AutoShape 11"/>
          <p:cNvSpPr>
            <a:spLocks noChangeArrowheads="1"/>
          </p:cNvSpPr>
          <p:nvPr/>
        </p:nvSpPr>
        <p:spPr bwMode="auto">
          <a:xfrm>
            <a:off x="981075" y="5572125"/>
            <a:ext cx="238125" cy="190500"/>
          </a:xfrm>
          <a:prstGeom prst="leftRightArrow">
            <a:avLst>
              <a:gd name="adj1" fmla="val 50000"/>
              <a:gd name="adj2" fmla="val 25000"/>
            </a:avLst>
          </a:prstGeom>
          <a:solidFill>
            <a:schemeClr val="accent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43724" name="AutoShape 12"/>
          <p:cNvSpPr>
            <a:spLocks noChangeArrowheads="1"/>
          </p:cNvSpPr>
          <p:nvPr/>
        </p:nvSpPr>
        <p:spPr bwMode="auto">
          <a:xfrm>
            <a:off x="4189413" y="5580063"/>
            <a:ext cx="238125" cy="190500"/>
          </a:xfrm>
          <a:prstGeom prst="leftRightArrow">
            <a:avLst>
              <a:gd name="adj1" fmla="val 50000"/>
              <a:gd name="adj2" fmla="val 25000"/>
            </a:avLst>
          </a:prstGeom>
          <a:solidFill>
            <a:schemeClr val="accent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14BE2-23BA-462B-87DF-94A3918316E8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89105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Text Box 2"/>
          <p:cNvSpPr txBox="1">
            <a:spLocks noChangeArrowheads="1"/>
          </p:cNvSpPr>
          <p:nvPr/>
        </p:nvSpPr>
        <p:spPr bwMode="auto">
          <a:xfrm>
            <a:off x="349250" y="4800600"/>
            <a:ext cx="1450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FF0000"/>
                </a:solidFill>
                <a:latin typeface="Arial" charset="0"/>
              </a:rPr>
              <a:t>9 matches </a:t>
            </a:r>
            <a:r>
              <a:rPr lang="en-US" sz="1600">
                <a:solidFill>
                  <a:srgbClr val="FF0000"/>
                </a:solidFill>
                <a:latin typeface="Arial" charset="0"/>
                <a:sym typeface="Math1" pitchFamily="2" charset="2"/>
              </a:rPr>
              <a:t>x</a:t>
            </a:r>
            <a:r>
              <a:rPr lang="en-US" sz="1600">
                <a:solidFill>
                  <a:srgbClr val="FF0000"/>
                </a:solidFill>
                <a:latin typeface="Arial" charset="0"/>
              </a:rPr>
              <a:t> 1</a:t>
            </a:r>
          </a:p>
        </p:txBody>
      </p:sp>
      <p:pic>
        <p:nvPicPr>
          <p:cNvPr id="245763" name="Picture 3" descr="pyramid_matching_hist_blu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257800"/>
            <a:ext cx="838200" cy="838200"/>
          </a:xfrm>
          <a:prstGeom prst="rect">
            <a:avLst/>
          </a:prstGeom>
          <a:noFill/>
        </p:spPr>
      </p:pic>
      <p:pic>
        <p:nvPicPr>
          <p:cNvPr id="245764" name="Picture 4" descr="pyramid_matching_hist_red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5257800"/>
            <a:ext cx="838200" cy="838200"/>
          </a:xfrm>
          <a:prstGeom prst="rect">
            <a:avLst/>
          </a:prstGeom>
          <a:noFill/>
        </p:spPr>
      </p:pic>
      <p:pic>
        <p:nvPicPr>
          <p:cNvPr id="245765" name="Picture 5" descr="pyramid_matching_hist_blue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5257800"/>
            <a:ext cx="838200" cy="838200"/>
          </a:xfrm>
          <a:prstGeom prst="rect">
            <a:avLst/>
          </a:prstGeom>
          <a:noFill/>
        </p:spPr>
      </p:pic>
      <p:pic>
        <p:nvPicPr>
          <p:cNvPr id="245766" name="Picture 6" descr="pyramid_matching_hist_red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5800" y="5257800"/>
            <a:ext cx="838200" cy="838200"/>
          </a:xfrm>
          <a:prstGeom prst="rect">
            <a:avLst/>
          </a:prstGeom>
          <a:noFill/>
        </p:spPr>
      </p:pic>
      <p:sp>
        <p:nvSpPr>
          <p:cNvPr id="245767" name="Text Box 7"/>
          <p:cNvSpPr txBox="1">
            <a:spLocks noChangeArrowheads="1"/>
          </p:cNvSpPr>
          <p:nvPr/>
        </p:nvSpPr>
        <p:spPr bwMode="auto">
          <a:xfrm>
            <a:off x="3505200" y="4800600"/>
            <a:ext cx="1565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CC0099"/>
                </a:solidFill>
                <a:latin typeface="Arial" charset="0"/>
              </a:rPr>
              <a:t>4 matches </a:t>
            </a:r>
            <a:r>
              <a:rPr lang="en-US" sz="1600">
                <a:solidFill>
                  <a:srgbClr val="CC0099"/>
                </a:solidFill>
                <a:latin typeface="Arial" charset="0"/>
                <a:sym typeface="Math1" pitchFamily="2" charset="2"/>
              </a:rPr>
              <a:t>x</a:t>
            </a:r>
            <a:r>
              <a:rPr lang="en-US" sz="1600">
                <a:solidFill>
                  <a:srgbClr val="CC0099"/>
                </a:solidFill>
                <a:latin typeface="Arial" charset="0"/>
              </a:rPr>
              <a:t> ½ </a:t>
            </a:r>
          </a:p>
        </p:txBody>
      </p:sp>
      <p:pic>
        <p:nvPicPr>
          <p:cNvPr id="245768" name="Picture 8" descr="pyramid_matching_hist_blue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77000" y="5257800"/>
            <a:ext cx="838200" cy="838200"/>
          </a:xfrm>
          <a:prstGeom prst="rect">
            <a:avLst/>
          </a:prstGeom>
          <a:noFill/>
        </p:spPr>
      </p:pic>
      <p:pic>
        <p:nvPicPr>
          <p:cNvPr id="245769" name="Picture 9" descr="pyramid_matching_hist_red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66050" y="5257800"/>
            <a:ext cx="838200" cy="838200"/>
          </a:xfrm>
          <a:prstGeom prst="rect">
            <a:avLst/>
          </a:prstGeom>
          <a:noFill/>
        </p:spPr>
      </p:pic>
      <p:sp>
        <p:nvSpPr>
          <p:cNvPr id="245770" name="Text Box 10"/>
          <p:cNvSpPr txBox="1">
            <a:spLocks noChangeArrowheads="1"/>
          </p:cNvSpPr>
          <p:nvPr/>
        </p:nvSpPr>
        <p:spPr bwMode="auto">
          <a:xfrm>
            <a:off x="6711950" y="4800600"/>
            <a:ext cx="1565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33CC33"/>
                </a:solidFill>
                <a:latin typeface="Arial" charset="0"/>
              </a:rPr>
              <a:t>2 matches </a:t>
            </a:r>
            <a:r>
              <a:rPr lang="en-US" sz="1600">
                <a:solidFill>
                  <a:srgbClr val="33CC33"/>
                </a:solidFill>
                <a:latin typeface="Arial" charset="0"/>
                <a:sym typeface="Math1" pitchFamily="2" charset="2"/>
              </a:rPr>
              <a:t>x</a:t>
            </a:r>
            <a:r>
              <a:rPr lang="en-US" sz="1600">
                <a:solidFill>
                  <a:srgbClr val="33CC33"/>
                </a:solidFill>
                <a:latin typeface="Arial" charset="0"/>
              </a:rPr>
              <a:t> ¼ </a:t>
            </a:r>
          </a:p>
        </p:txBody>
      </p:sp>
      <p:sp>
        <p:nvSpPr>
          <p:cNvPr id="245771" name="Text Box 11"/>
          <p:cNvSpPr txBox="1">
            <a:spLocks noChangeArrowheads="1"/>
          </p:cNvSpPr>
          <p:nvPr/>
        </p:nvSpPr>
        <p:spPr bwMode="auto">
          <a:xfrm>
            <a:off x="2133600" y="5505450"/>
            <a:ext cx="4730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FF0000"/>
                </a:solidFill>
                <a:latin typeface="Arial" charset="0"/>
                <a:sym typeface="Math1" pitchFamily="2" charset="2"/>
              </a:rPr>
              <a:t>= 9</a:t>
            </a:r>
            <a:endParaRPr lang="en-US" sz="16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45772" name="Text Box 12"/>
          <p:cNvSpPr txBox="1">
            <a:spLocks noChangeArrowheads="1"/>
          </p:cNvSpPr>
          <p:nvPr/>
        </p:nvSpPr>
        <p:spPr bwMode="auto">
          <a:xfrm>
            <a:off x="5387975" y="5508625"/>
            <a:ext cx="4730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CC0099"/>
                </a:solidFill>
                <a:latin typeface="Arial" charset="0"/>
                <a:sym typeface="Math1" pitchFamily="2" charset="2"/>
              </a:rPr>
              <a:t>= 2</a:t>
            </a:r>
            <a:endParaRPr lang="en-US" sz="1600">
              <a:solidFill>
                <a:srgbClr val="CC0099"/>
              </a:solidFill>
              <a:latin typeface="Arial" charset="0"/>
            </a:endParaRPr>
          </a:p>
        </p:txBody>
      </p:sp>
      <p:sp>
        <p:nvSpPr>
          <p:cNvPr id="245773" name="Text Box 13"/>
          <p:cNvSpPr txBox="1">
            <a:spLocks noChangeArrowheads="1"/>
          </p:cNvSpPr>
          <p:nvPr/>
        </p:nvSpPr>
        <p:spPr bwMode="auto">
          <a:xfrm>
            <a:off x="8558213" y="5508625"/>
            <a:ext cx="6429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33CC33"/>
                </a:solidFill>
                <a:latin typeface="Arial" charset="0"/>
                <a:sym typeface="Math1" pitchFamily="2" charset="2"/>
              </a:rPr>
              <a:t>= 1/2</a:t>
            </a:r>
            <a:endParaRPr lang="en-US" sz="1600">
              <a:solidFill>
                <a:srgbClr val="33CC33"/>
              </a:solidFill>
              <a:latin typeface="Arial" charset="0"/>
            </a:endParaRPr>
          </a:p>
        </p:txBody>
      </p:sp>
      <p:sp>
        <p:nvSpPr>
          <p:cNvPr id="245774" name="Text Box 14"/>
          <p:cNvSpPr txBox="1">
            <a:spLocks noChangeArrowheads="1"/>
          </p:cNvSpPr>
          <p:nvPr/>
        </p:nvSpPr>
        <p:spPr bwMode="auto">
          <a:xfrm>
            <a:off x="514350" y="6324600"/>
            <a:ext cx="80756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FFFFFF"/>
                </a:solidFill>
                <a:latin typeface="Comic Sans MS" pitchFamily="66" charset="0"/>
              </a:rPr>
              <a:t>Total matching weight (value of </a:t>
            </a:r>
            <a:r>
              <a:rPr lang="en-US" i="1">
                <a:solidFill>
                  <a:srgbClr val="FFFFFF"/>
                </a:solidFill>
                <a:latin typeface="Comic Sans MS" pitchFamily="66" charset="0"/>
              </a:rPr>
              <a:t>spatial pyramid kernel </a:t>
            </a:r>
            <a:r>
              <a:rPr lang="en-US">
                <a:solidFill>
                  <a:srgbClr val="FFFFFF"/>
                </a:solidFill>
                <a:latin typeface="Comic Sans MS" pitchFamily="66" charset="0"/>
              </a:rPr>
              <a:t>):  9 + 2 + 0.5 = 11.5</a:t>
            </a:r>
          </a:p>
        </p:txBody>
      </p:sp>
      <p:pic>
        <p:nvPicPr>
          <p:cNvPr id="245775" name="Picture 15" descr="pyramid_matching6_green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28913" y="1022350"/>
            <a:ext cx="3656012" cy="3656013"/>
          </a:xfrm>
          <a:prstGeom prst="rect">
            <a:avLst/>
          </a:prstGeom>
          <a:noFill/>
        </p:spPr>
      </p:pic>
      <p:sp>
        <p:nvSpPr>
          <p:cNvPr id="245776" name="AutoShape 16"/>
          <p:cNvSpPr>
            <a:spLocks noChangeArrowheads="1"/>
          </p:cNvSpPr>
          <p:nvPr/>
        </p:nvSpPr>
        <p:spPr bwMode="auto">
          <a:xfrm>
            <a:off x="981075" y="5572125"/>
            <a:ext cx="238125" cy="190500"/>
          </a:xfrm>
          <a:prstGeom prst="leftRightArrow">
            <a:avLst>
              <a:gd name="adj1" fmla="val 50000"/>
              <a:gd name="adj2" fmla="val 25000"/>
            </a:avLst>
          </a:prstGeom>
          <a:solidFill>
            <a:schemeClr val="accent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45777" name="AutoShape 17"/>
          <p:cNvSpPr>
            <a:spLocks noChangeArrowheads="1"/>
          </p:cNvSpPr>
          <p:nvPr/>
        </p:nvSpPr>
        <p:spPr bwMode="auto">
          <a:xfrm>
            <a:off x="4189413" y="5580063"/>
            <a:ext cx="238125" cy="190500"/>
          </a:xfrm>
          <a:prstGeom prst="leftRightArrow">
            <a:avLst>
              <a:gd name="adj1" fmla="val 50000"/>
              <a:gd name="adj2" fmla="val 25000"/>
            </a:avLst>
          </a:prstGeom>
          <a:solidFill>
            <a:schemeClr val="accent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45778" name="AutoShape 18"/>
          <p:cNvSpPr>
            <a:spLocks noChangeArrowheads="1"/>
          </p:cNvSpPr>
          <p:nvPr/>
        </p:nvSpPr>
        <p:spPr bwMode="auto">
          <a:xfrm>
            <a:off x="7426325" y="5578475"/>
            <a:ext cx="238125" cy="190500"/>
          </a:xfrm>
          <a:prstGeom prst="leftRightArrow">
            <a:avLst>
              <a:gd name="adj1" fmla="val 50000"/>
              <a:gd name="adj2" fmla="val 25000"/>
            </a:avLst>
          </a:prstGeom>
          <a:solidFill>
            <a:schemeClr val="accent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9" name="Espace réservé du numéro de diapositive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14BE2-23BA-462B-87DF-94A3918316E8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788378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74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88024" y="548680"/>
            <a:ext cx="3600400" cy="576064"/>
          </a:xfrm>
        </p:spPr>
        <p:txBody>
          <a:bodyPr>
            <a:noAutofit/>
          </a:bodyPr>
          <a:lstStyle/>
          <a:p>
            <a:r>
              <a:rPr lang="en-US" sz="3600" dirty="0" smtClean="0"/>
              <a:t>Graph Matching</a:t>
            </a:r>
            <a:endParaRPr lang="en-US" sz="3600" dirty="0"/>
          </a:p>
        </p:txBody>
      </p:sp>
      <p:sp>
        <p:nvSpPr>
          <p:cNvPr id="4" name="ZoneTexte 3"/>
          <p:cNvSpPr txBox="1"/>
          <p:nvPr/>
        </p:nvSpPr>
        <p:spPr>
          <a:xfrm>
            <a:off x="3959332" y="620688"/>
            <a:ext cx="6126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9E6004"/>
                </a:solidFill>
              </a:rPr>
              <a:t>VS</a:t>
            </a:r>
            <a:endParaRPr lang="en-US" sz="2800" b="1" i="1" dirty="0">
              <a:solidFill>
                <a:srgbClr val="9E6004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1596" t="4796" r="1596" b="4796"/>
          <a:stretch>
            <a:fillRect/>
          </a:stretch>
        </p:blipFill>
        <p:spPr bwMode="auto">
          <a:xfrm>
            <a:off x="4932040" y="1412776"/>
            <a:ext cx="3831544" cy="1183327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196752"/>
            <a:ext cx="285750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oneTexte 8"/>
          <p:cNvSpPr txBox="1"/>
          <p:nvPr/>
        </p:nvSpPr>
        <p:spPr>
          <a:xfrm>
            <a:off x="467544" y="548680"/>
            <a:ext cx="32957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Spatial Pyramids</a:t>
            </a:r>
            <a:endParaRPr lang="en-US" sz="3200" dirty="0"/>
          </a:p>
        </p:txBody>
      </p:sp>
      <p:sp>
        <p:nvSpPr>
          <p:cNvPr id="10" name="ZoneTexte 9"/>
          <p:cNvSpPr txBox="1"/>
          <p:nvPr/>
        </p:nvSpPr>
        <p:spPr>
          <a:xfrm>
            <a:off x="35496" y="3140968"/>
            <a:ext cx="46085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Approximate Feature Matching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Does not take into account pair-wise relationship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Require quantization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Low Computational Coast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endParaRPr lang="en-US" sz="2400" dirty="0"/>
          </a:p>
        </p:txBody>
      </p:sp>
      <p:sp>
        <p:nvSpPr>
          <p:cNvPr id="11" name="ZoneTexte 10"/>
          <p:cNvSpPr txBox="1"/>
          <p:nvPr/>
        </p:nvSpPr>
        <p:spPr>
          <a:xfrm>
            <a:off x="4644008" y="3140968"/>
            <a:ext cx="44999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Graph Matching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Take into account pair-wise relationship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Does not require quantization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High Computational Coast</a:t>
            </a:r>
          </a:p>
          <a:p>
            <a:pPr>
              <a:buFont typeface="Arial" pitchFamily="34" charset="0"/>
              <a:buChar char="•"/>
            </a:pPr>
            <a:endParaRPr lang="en-US" sz="2400" dirty="0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14BE2-23BA-462B-87DF-94A3918316E8}" type="slidenum">
              <a:rPr lang="fr-FR" smtClean="0"/>
              <a:pPr/>
              <a:t>16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So, how does it perform in real life?</a:t>
            </a:r>
            <a:endParaRPr lang="en-US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Graph-Matching keeps more information, </a:t>
            </a:r>
            <a:r>
              <a:rPr lang="en-US" sz="2800" i="1" dirty="0" smtClean="0"/>
              <a:t>but </a:t>
            </a:r>
            <a:r>
              <a:rPr lang="en-US" sz="2800" dirty="0" smtClean="0"/>
              <a:t>is much slower…</a:t>
            </a:r>
          </a:p>
          <a:p>
            <a:r>
              <a:rPr lang="en-US" sz="2800" dirty="0" smtClean="0"/>
              <a:t>In addition, it appears to perform much worse than SPM kernel.</a:t>
            </a:r>
            <a:endParaRPr lang="en-US" sz="2800" dirty="0"/>
          </a:p>
        </p:txBody>
      </p:sp>
      <p:graphicFrame>
        <p:nvGraphicFramePr>
          <p:cNvPr id="4" name="Espace réservé du contenu 4"/>
          <p:cNvGraphicFramePr>
            <a:graphicFrameLocks/>
          </p:cNvGraphicFramePr>
          <p:nvPr/>
        </p:nvGraphicFramePr>
        <p:xfrm>
          <a:off x="395536" y="3429000"/>
          <a:ext cx="82296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4760"/>
                <a:gridCol w="447484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Caltech</a:t>
                      </a:r>
                      <a:r>
                        <a:rPr lang="en-US" baseline="0" dirty="0" smtClean="0"/>
                        <a:t> 101 (%)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Graph Matching Based Methods</a:t>
                      </a:r>
                      <a:endParaRPr lang="en-US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 examples</a:t>
                      </a:r>
                      <a:endParaRPr lang="en-US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Berg Matching [CVPR 2005]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48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GBVote</a:t>
                      </a:r>
                      <a:r>
                        <a:rPr lang="en-US" dirty="0" smtClean="0"/>
                        <a:t> [Berg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phD</a:t>
                      </a:r>
                      <a:r>
                        <a:rPr lang="en-US" baseline="0" dirty="0" smtClean="0"/>
                        <a:t> thesis]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Kim et </a:t>
                      </a:r>
                      <a:r>
                        <a:rPr lang="en-US" dirty="0" err="1" smtClean="0"/>
                        <a:t>Graumann</a:t>
                      </a:r>
                      <a:r>
                        <a:rPr lang="en-US" dirty="0" smtClean="0"/>
                        <a:t> [CVPR 2010]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Spatial</a:t>
                      </a:r>
                      <a:r>
                        <a:rPr lang="en-US" baseline="0" dirty="0" smtClean="0"/>
                        <a:t> Pyramid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smtClean="0"/>
                        <a:t>Methods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Boureau</a:t>
                      </a:r>
                      <a:r>
                        <a:rPr lang="en-US" dirty="0" smtClean="0"/>
                        <a:t> et al. [CVPR10]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69.0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Yang et al.[ICCV09]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73.3</a:t>
                      </a: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Connecteur droit 5"/>
          <p:cNvCxnSpPr/>
          <p:nvPr/>
        </p:nvCxnSpPr>
        <p:spPr>
          <a:xfrm>
            <a:off x="395536" y="5301208"/>
            <a:ext cx="820891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14BE2-23BA-462B-87DF-94A3918316E8}" type="slidenum">
              <a:rPr lang="fr-FR" smtClean="0"/>
              <a:pPr/>
              <a:t>17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88024" y="548680"/>
            <a:ext cx="3600400" cy="576064"/>
          </a:xfrm>
        </p:spPr>
        <p:txBody>
          <a:bodyPr>
            <a:noAutofit/>
          </a:bodyPr>
          <a:lstStyle/>
          <a:p>
            <a:r>
              <a:rPr lang="en-US" sz="3600" dirty="0" smtClean="0"/>
              <a:t>Graph Matching</a:t>
            </a:r>
            <a:endParaRPr lang="en-US" sz="3600" dirty="0"/>
          </a:p>
        </p:txBody>
      </p:sp>
      <p:sp>
        <p:nvSpPr>
          <p:cNvPr id="4" name="ZoneTexte 3"/>
          <p:cNvSpPr txBox="1"/>
          <p:nvPr/>
        </p:nvSpPr>
        <p:spPr>
          <a:xfrm>
            <a:off x="3959332" y="620688"/>
            <a:ext cx="6126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9E6004"/>
                </a:solidFill>
              </a:rPr>
              <a:t>VS</a:t>
            </a:r>
            <a:endParaRPr lang="en-US" sz="2800" b="1" i="1" dirty="0">
              <a:solidFill>
                <a:srgbClr val="9E6004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1596" t="4796" r="1596" b="4796"/>
          <a:stretch>
            <a:fillRect/>
          </a:stretch>
        </p:blipFill>
        <p:spPr bwMode="auto">
          <a:xfrm>
            <a:off x="4932040" y="1412776"/>
            <a:ext cx="3831544" cy="1183327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196752"/>
            <a:ext cx="285750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oneTexte 8"/>
          <p:cNvSpPr txBox="1"/>
          <p:nvPr/>
        </p:nvSpPr>
        <p:spPr>
          <a:xfrm>
            <a:off x="467544" y="548680"/>
            <a:ext cx="32957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Spatial Pyramids</a:t>
            </a:r>
            <a:endParaRPr lang="en-US" sz="3200" dirty="0"/>
          </a:p>
        </p:txBody>
      </p:sp>
      <p:sp>
        <p:nvSpPr>
          <p:cNvPr id="10" name="ZoneTexte 9"/>
          <p:cNvSpPr txBox="1"/>
          <p:nvPr/>
        </p:nvSpPr>
        <p:spPr>
          <a:xfrm>
            <a:off x="17192" y="3140968"/>
            <a:ext cx="2465547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B050"/>
                </a:solidFill>
              </a:rPr>
              <a:t>Dense Features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B050"/>
                </a:solidFill>
              </a:rPr>
              <a:t>SVM classifier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B050"/>
                </a:solidFill>
              </a:rPr>
              <a:t>Fast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73109"/>
                </a:solidFill>
              </a:rPr>
              <a:t>No pair-wise </a:t>
            </a:r>
          </a:p>
          <a:p>
            <a:r>
              <a:rPr lang="en-US" sz="2400" dirty="0" smtClean="0">
                <a:solidFill>
                  <a:srgbClr val="F73109"/>
                </a:solidFill>
              </a:rPr>
              <a:t>Information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B050"/>
                </a:solidFill>
              </a:rPr>
              <a:t>State-of the-Art</a:t>
            </a:r>
          </a:p>
          <a:p>
            <a:r>
              <a:rPr lang="en-US" sz="2400" dirty="0" smtClean="0">
                <a:solidFill>
                  <a:srgbClr val="00B050"/>
                </a:solidFill>
              </a:rPr>
              <a:t>performance</a:t>
            </a:r>
            <a:endParaRPr lang="en-US" sz="2400" dirty="0" smtClean="0">
              <a:solidFill>
                <a:srgbClr val="00B050"/>
              </a:solidFill>
            </a:endParaRPr>
          </a:p>
          <a:p>
            <a:endParaRPr lang="en-US" sz="2400" dirty="0">
              <a:solidFill>
                <a:srgbClr val="F73109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6588224" y="3212976"/>
            <a:ext cx="25557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73109"/>
                </a:solidFill>
              </a:rPr>
              <a:t>Sparse Features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73109"/>
                </a:solidFill>
              </a:rPr>
              <a:t>NN Classifier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73109"/>
                </a:solidFill>
              </a:rPr>
              <a:t>Slow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B050"/>
                </a:solidFill>
              </a:rPr>
              <a:t>Use  pair-wise</a:t>
            </a:r>
          </a:p>
          <a:p>
            <a:r>
              <a:rPr lang="en-US" sz="2400" dirty="0" smtClean="0">
                <a:solidFill>
                  <a:srgbClr val="00B050"/>
                </a:solidFill>
              </a:rPr>
              <a:t>Information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73109"/>
                </a:solidFill>
              </a:rPr>
              <a:t>Lower </a:t>
            </a:r>
            <a:r>
              <a:rPr lang="en-US" sz="2400" dirty="0" smtClean="0">
                <a:solidFill>
                  <a:srgbClr val="F73109"/>
                </a:solidFill>
              </a:rPr>
              <a:t>performance</a:t>
            </a:r>
            <a:endParaRPr lang="en-US" sz="2400" dirty="0" smtClean="0">
              <a:solidFill>
                <a:srgbClr val="00B050"/>
              </a:solidFill>
            </a:endParaRPr>
          </a:p>
          <a:p>
            <a:endParaRPr lang="en-US" sz="2400" dirty="0">
              <a:solidFill>
                <a:srgbClr val="F73109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2780928"/>
            <a:ext cx="2232248" cy="167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760" y="4293096"/>
            <a:ext cx="1806327" cy="1262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99792" y="2852936"/>
            <a:ext cx="129614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Image 34" descr="voitur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67744" y="5573832"/>
            <a:ext cx="4267796" cy="1095528"/>
          </a:xfrm>
          <a:prstGeom prst="rect">
            <a:avLst/>
          </a:prstGeom>
        </p:spPr>
      </p:pic>
      <p:grpSp>
        <p:nvGrpSpPr>
          <p:cNvPr id="17" name="Groupe 16"/>
          <p:cNvGrpSpPr/>
          <p:nvPr/>
        </p:nvGrpSpPr>
        <p:grpSpPr>
          <a:xfrm>
            <a:off x="7452320" y="3501008"/>
            <a:ext cx="720081" cy="720080"/>
            <a:chOff x="7675270" y="3610252"/>
            <a:chExt cx="932485" cy="990157"/>
          </a:xfrm>
        </p:grpSpPr>
        <p:cxnSp>
          <p:nvCxnSpPr>
            <p:cNvPr id="18" name="Connecteur en arc 17"/>
            <p:cNvCxnSpPr/>
            <p:nvPr/>
          </p:nvCxnSpPr>
          <p:spPr>
            <a:xfrm flipV="1">
              <a:off x="7812360" y="3610252"/>
              <a:ext cx="288032" cy="862864"/>
            </a:xfrm>
            <a:prstGeom prst="curvedConnector3">
              <a:avLst>
                <a:gd name="adj1" fmla="val 228143"/>
              </a:avLst>
            </a:prstGeom>
            <a:ln w="57150"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en arc 25"/>
            <p:cNvCxnSpPr/>
            <p:nvPr/>
          </p:nvCxnSpPr>
          <p:spPr>
            <a:xfrm rot="5400000" flipH="1" flipV="1">
              <a:off x="8022956" y="4015609"/>
              <a:ext cx="237114" cy="932485"/>
            </a:xfrm>
            <a:prstGeom prst="curvedConnector3">
              <a:avLst>
                <a:gd name="adj1" fmla="val -217514"/>
              </a:avLst>
            </a:prstGeom>
            <a:ln w="57150"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14BE2-23BA-462B-87DF-94A3918316E8}" type="slidenum">
              <a:rPr lang="fr-FR" smtClean="0"/>
              <a:pPr/>
              <a:t>18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88024" y="548680"/>
            <a:ext cx="3600400" cy="576064"/>
          </a:xfrm>
        </p:spPr>
        <p:txBody>
          <a:bodyPr>
            <a:noAutofit/>
          </a:bodyPr>
          <a:lstStyle/>
          <a:p>
            <a:r>
              <a:rPr lang="en-US" sz="3600" dirty="0" smtClean="0"/>
              <a:t>Our Approach</a:t>
            </a:r>
            <a:endParaRPr lang="en-US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96752"/>
            <a:ext cx="285750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oneTexte 8"/>
          <p:cNvSpPr txBox="1"/>
          <p:nvPr/>
        </p:nvSpPr>
        <p:spPr>
          <a:xfrm>
            <a:off x="467544" y="548680"/>
            <a:ext cx="32957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Spatial Pyramids</a:t>
            </a:r>
            <a:endParaRPr lang="en-US" sz="3200" dirty="0"/>
          </a:p>
        </p:txBody>
      </p:sp>
      <p:sp>
        <p:nvSpPr>
          <p:cNvPr id="10" name="ZoneTexte 9"/>
          <p:cNvSpPr txBox="1"/>
          <p:nvPr/>
        </p:nvSpPr>
        <p:spPr>
          <a:xfrm>
            <a:off x="17192" y="3068960"/>
            <a:ext cx="2465547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B050"/>
                </a:solidFill>
              </a:rPr>
              <a:t>Dense Features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B050"/>
                </a:solidFill>
              </a:rPr>
              <a:t>SVM classifier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B050"/>
                </a:solidFill>
              </a:rPr>
              <a:t>Fast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73109"/>
                </a:solidFill>
              </a:rPr>
              <a:t>No pair-wise </a:t>
            </a:r>
          </a:p>
          <a:p>
            <a:r>
              <a:rPr lang="en-US" sz="2400" dirty="0" smtClean="0">
                <a:solidFill>
                  <a:srgbClr val="F73109"/>
                </a:solidFill>
              </a:rPr>
              <a:t>Information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B050"/>
                </a:solidFill>
              </a:rPr>
              <a:t>State-of the-Art</a:t>
            </a:r>
          </a:p>
          <a:p>
            <a:r>
              <a:rPr lang="en-US" sz="2400" dirty="0" smtClean="0">
                <a:solidFill>
                  <a:srgbClr val="00B050"/>
                </a:solidFill>
              </a:rPr>
              <a:t>performance</a:t>
            </a:r>
            <a:endParaRPr lang="en-US" sz="2400" dirty="0" smtClean="0">
              <a:solidFill>
                <a:srgbClr val="00B050"/>
              </a:solidFill>
            </a:endParaRPr>
          </a:p>
          <a:p>
            <a:endParaRPr lang="en-US" sz="2400" dirty="0">
              <a:solidFill>
                <a:srgbClr val="F73109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6588224" y="2996952"/>
            <a:ext cx="25557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B050"/>
                </a:solidFill>
              </a:rPr>
              <a:t>As Dense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B050"/>
                </a:solidFill>
              </a:rPr>
              <a:t>SVM Classifier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99707"/>
                </a:solidFill>
              </a:rPr>
              <a:t>Fast enough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B050"/>
                </a:solidFill>
              </a:rPr>
              <a:t>Use  pair-wise</a:t>
            </a:r>
          </a:p>
          <a:p>
            <a:r>
              <a:rPr lang="en-US" sz="2400" dirty="0" smtClean="0">
                <a:solidFill>
                  <a:srgbClr val="00B050"/>
                </a:solidFill>
              </a:rPr>
              <a:t>Information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B050"/>
                </a:solidFill>
              </a:rPr>
              <a:t>State-of-the-art </a:t>
            </a:r>
            <a:r>
              <a:rPr lang="en-US" sz="2400" dirty="0" smtClean="0">
                <a:solidFill>
                  <a:srgbClr val="00B050"/>
                </a:solidFill>
              </a:rPr>
              <a:t>performance</a:t>
            </a:r>
            <a:endParaRPr lang="en-US" sz="2400" dirty="0" smtClean="0">
              <a:solidFill>
                <a:srgbClr val="00B050"/>
              </a:solidFill>
            </a:endParaRPr>
          </a:p>
          <a:p>
            <a:endParaRPr lang="en-US" sz="2400" dirty="0">
              <a:solidFill>
                <a:srgbClr val="F73109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780928"/>
            <a:ext cx="2114444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4149080"/>
            <a:ext cx="2012454" cy="1406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9792" y="2852936"/>
            <a:ext cx="129614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Image 34" descr="voitur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67744" y="5573832"/>
            <a:ext cx="4267796" cy="1095528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7412" y="1052736"/>
            <a:ext cx="4539084" cy="166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ZoneTexte 13"/>
          <p:cNvSpPr txBox="1"/>
          <p:nvPr/>
        </p:nvSpPr>
        <p:spPr>
          <a:xfrm>
            <a:off x="3959332" y="620688"/>
            <a:ext cx="6126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9E6004"/>
                </a:solidFill>
              </a:rPr>
              <a:t>VS</a:t>
            </a:r>
            <a:endParaRPr lang="en-US" sz="2800" b="1" i="1" dirty="0">
              <a:solidFill>
                <a:srgbClr val="9E6004"/>
              </a:solidFill>
            </a:endParaRPr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14BE2-23BA-462B-87DF-94A3918316E8}" type="slidenum">
              <a:rPr lang="fr-FR" smtClean="0"/>
              <a:pPr/>
              <a:t>19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Goal: Object Categorization</a:t>
            </a:r>
            <a:endParaRPr lang="en-US" dirty="0"/>
          </a:p>
        </p:txBody>
      </p:sp>
      <p:pic>
        <p:nvPicPr>
          <p:cNvPr id="4" name="Picture 3" descr="\\VBOXSVR\pascal\2007_0048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2"/>
            <a:ext cx="2808312" cy="3815642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4149080"/>
            <a:ext cx="3352096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1124744"/>
            <a:ext cx="3528392" cy="2670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llipse 6"/>
          <p:cNvSpPr/>
          <p:nvPr/>
        </p:nvSpPr>
        <p:spPr>
          <a:xfrm>
            <a:off x="1763688" y="5085184"/>
            <a:ext cx="1368152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CAT</a:t>
            </a:r>
            <a:endParaRPr lang="en-US" sz="2800" dirty="0"/>
          </a:p>
        </p:txBody>
      </p:sp>
      <p:sp>
        <p:nvSpPr>
          <p:cNvPr id="9" name="Ellipse 8"/>
          <p:cNvSpPr/>
          <p:nvPr/>
        </p:nvSpPr>
        <p:spPr>
          <a:xfrm>
            <a:off x="6313014" y="3284984"/>
            <a:ext cx="2507458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DINOSAUR</a:t>
            </a:r>
            <a:endParaRPr lang="en-US" sz="2400" dirty="0"/>
          </a:p>
        </p:txBody>
      </p:sp>
      <p:sp>
        <p:nvSpPr>
          <p:cNvPr id="8" name="Ellipse 7"/>
          <p:cNvSpPr/>
          <p:nvPr/>
        </p:nvSpPr>
        <p:spPr>
          <a:xfrm>
            <a:off x="6588224" y="5373216"/>
            <a:ext cx="1728192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PANDA</a:t>
            </a:r>
            <a:endParaRPr lang="en-US" sz="2400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14BE2-23BA-462B-87DF-94A3918316E8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11760" y="548680"/>
            <a:ext cx="5976664" cy="57606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Outline </a:t>
            </a:r>
            <a:r>
              <a:rPr lang="en-US" dirty="0" smtClean="0"/>
              <a:t>of our method</a:t>
            </a:r>
            <a:endParaRPr lang="en-US" dirty="0"/>
          </a:p>
        </p:txBody>
      </p:sp>
      <p:pic>
        <p:nvPicPr>
          <p:cNvPr id="8" name="Image 7" descr="kerne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82652" y="3523828"/>
            <a:ext cx="3217540" cy="3217540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2326060"/>
            <a:ext cx="2808312" cy="2039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 descr="grill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6017" y="2415856"/>
            <a:ext cx="2739798" cy="1901221"/>
          </a:xfrm>
          <a:prstGeom prst="rect">
            <a:avLst/>
          </a:prstGeom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896" y="1052736"/>
            <a:ext cx="2808312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 11" descr="grill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23402" y="1064041"/>
            <a:ext cx="2696259" cy="1850068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1439002" y="4509120"/>
            <a:ext cx="154882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0" dirty="0" smtClean="0"/>
              <a:t>K=</a:t>
            </a:r>
            <a:endParaRPr lang="fr-FR" sz="8000" dirty="0"/>
          </a:p>
        </p:txBody>
      </p:sp>
      <p:sp>
        <p:nvSpPr>
          <p:cNvPr id="16" name="Ellipse 15"/>
          <p:cNvSpPr/>
          <p:nvPr/>
        </p:nvSpPr>
        <p:spPr>
          <a:xfrm>
            <a:off x="3635896" y="3645024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8" name="Connecteur droit avec flèche 17"/>
          <p:cNvCxnSpPr/>
          <p:nvPr/>
        </p:nvCxnSpPr>
        <p:spPr>
          <a:xfrm>
            <a:off x="2915816" y="3573016"/>
            <a:ext cx="216025" cy="19662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 flipH="1">
            <a:off x="3779913" y="2996952"/>
            <a:ext cx="288031" cy="57606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Groupe 53"/>
          <p:cNvGrpSpPr/>
          <p:nvPr/>
        </p:nvGrpSpPr>
        <p:grpSpPr>
          <a:xfrm>
            <a:off x="611560" y="1412776"/>
            <a:ext cx="5760640" cy="2281436"/>
            <a:chOff x="1619672" y="1772816"/>
            <a:chExt cx="5112568" cy="1728192"/>
          </a:xfrm>
        </p:grpSpPr>
        <p:grpSp>
          <p:nvGrpSpPr>
            <p:cNvPr id="52" name="Groupe 51"/>
            <p:cNvGrpSpPr/>
            <p:nvPr/>
          </p:nvGrpSpPr>
          <p:grpSpPr>
            <a:xfrm>
              <a:off x="1619672" y="1772816"/>
              <a:ext cx="5112568" cy="1728192"/>
              <a:chOff x="1619672" y="1772816"/>
              <a:chExt cx="5112568" cy="1728192"/>
            </a:xfrm>
          </p:grpSpPr>
          <p:cxnSp>
            <p:nvCxnSpPr>
              <p:cNvPr id="35" name="Connecteur en arc 30"/>
              <p:cNvCxnSpPr/>
              <p:nvPr/>
            </p:nvCxnSpPr>
            <p:spPr>
              <a:xfrm flipV="1">
                <a:off x="2051720" y="2204864"/>
                <a:ext cx="3168352" cy="936104"/>
              </a:xfrm>
              <a:prstGeom prst="curvedConnector3">
                <a:avLst>
                  <a:gd name="adj1" fmla="val 50000"/>
                </a:avLst>
              </a:prstGeom>
              <a:ln w="19050">
                <a:solidFill>
                  <a:schemeClr val="accent6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Connecteur en arc 30"/>
              <p:cNvCxnSpPr/>
              <p:nvPr/>
            </p:nvCxnSpPr>
            <p:spPr>
              <a:xfrm flipV="1">
                <a:off x="2195736" y="2348880"/>
                <a:ext cx="3168352" cy="936104"/>
              </a:xfrm>
              <a:prstGeom prst="curvedConnector3">
                <a:avLst>
                  <a:gd name="adj1" fmla="val 50000"/>
                </a:avLst>
              </a:prstGeom>
              <a:ln w="19050">
                <a:solidFill>
                  <a:schemeClr val="accent6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Connecteur en arc 30"/>
              <p:cNvCxnSpPr/>
              <p:nvPr/>
            </p:nvCxnSpPr>
            <p:spPr>
              <a:xfrm flipV="1">
                <a:off x="1619672" y="2276872"/>
                <a:ext cx="3168352" cy="936104"/>
              </a:xfrm>
              <a:prstGeom prst="curvedConnector3">
                <a:avLst>
                  <a:gd name="adj1" fmla="val 43878"/>
                </a:avLst>
              </a:prstGeom>
              <a:ln w="19050">
                <a:solidFill>
                  <a:schemeClr val="accent6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Connecteur en arc 30"/>
              <p:cNvCxnSpPr/>
              <p:nvPr/>
            </p:nvCxnSpPr>
            <p:spPr>
              <a:xfrm flipV="1">
                <a:off x="1619672" y="2348880"/>
                <a:ext cx="3168352" cy="936104"/>
              </a:xfrm>
              <a:prstGeom prst="curvedConnector3">
                <a:avLst>
                  <a:gd name="adj1" fmla="val 50000"/>
                </a:avLst>
              </a:prstGeom>
              <a:ln w="19050">
                <a:solidFill>
                  <a:schemeClr val="accent6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Connecteur en arc 30"/>
              <p:cNvCxnSpPr/>
              <p:nvPr/>
            </p:nvCxnSpPr>
            <p:spPr>
              <a:xfrm flipV="1">
                <a:off x="1763688" y="2420888"/>
                <a:ext cx="3168352" cy="936104"/>
              </a:xfrm>
              <a:prstGeom prst="curvedConnector3">
                <a:avLst>
                  <a:gd name="adj1" fmla="val 50000"/>
                </a:avLst>
              </a:prstGeom>
              <a:ln w="19050">
                <a:solidFill>
                  <a:schemeClr val="accent6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Connecteur en arc 30"/>
              <p:cNvCxnSpPr/>
              <p:nvPr/>
            </p:nvCxnSpPr>
            <p:spPr>
              <a:xfrm flipV="1">
                <a:off x="1763688" y="2132856"/>
                <a:ext cx="3168352" cy="936104"/>
              </a:xfrm>
              <a:prstGeom prst="curvedConnector3">
                <a:avLst>
                  <a:gd name="adj1" fmla="val 50000"/>
                </a:avLst>
              </a:prstGeom>
              <a:ln w="19050">
                <a:solidFill>
                  <a:schemeClr val="accent6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Connecteur en arc 30"/>
              <p:cNvCxnSpPr/>
              <p:nvPr/>
            </p:nvCxnSpPr>
            <p:spPr>
              <a:xfrm flipV="1">
                <a:off x="2195736" y="2492896"/>
                <a:ext cx="3312368" cy="936104"/>
              </a:xfrm>
              <a:prstGeom prst="curvedConnector3">
                <a:avLst>
                  <a:gd name="adj1" fmla="val 50000"/>
                </a:avLst>
              </a:prstGeom>
              <a:ln w="19050">
                <a:solidFill>
                  <a:schemeClr val="accent6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Connecteur en arc 30"/>
              <p:cNvCxnSpPr/>
              <p:nvPr/>
            </p:nvCxnSpPr>
            <p:spPr>
              <a:xfrm flipV="1">
                <a:off x="2339752" y="1772816"/>
                <a:ext cx="3456384" cy="936104"/>
              </a:xfrm>
              <a:prstGeom prst="curvedConnector3">
                <a:avLst>
                  <a:gd name="adj1" fmla="val 21540"/>
                </a:avLst>
              </a:prstGeom>
              <a:ln w="19050">
                <a:solidFill>
                  <a:schemeClr val="accent6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Connecteur en arc 30"/>
              <p:cNvCxnSpPr/>
              <p:nvPr/>
            </p:nvCxnSpPr>
            <p:spPr>
              <a:xfrm flipV="1">
                <a:off x="2915816" y="2492896"/>
                <a:ext cx="3816424" cy="1008112"/>
              </a:xfrm>
              <a:prstGeom prst="curvedConnector3">
                <a:avLst>
                  <a:gd name="adj1" fmla="val 35116"/>
                </a:avLst>
              </a:prstGeom>
              <a:ln w="19050">
                <a:solidFill>
                  <a:schemeClr val="accent6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3" name="Connecteur en arc 30"/>
            <p:cNvCxnSpPr/>
            <p:nvPr/>
          </p:nvCxnSpPr>
          <p:spPr>
            <a:xfrm flipV="1">
              <a:off x="1907704" y="1988840"/>
              <a:ext cx="3456384" cy="936104"/>
            </a:xfrm>
            <a:prstGeom prst="curvedConnector3">
              <a:avLst>
                <a:gd name="adj1" fmla="val 21540"/>
              </a:avLst>
            </a:prstGeom>
            <a:ln w="1905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ZoneTexte 57"/>
          <p:cNvSpPr txBox="1"/>
          <p:nvPr/>
        </p:nvSpPr>
        <p:spPr>
          <a:xfrm>
            <a:off x="179512" y="2060848"/>
            <a:ext cx="943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Image i</a:t>
            </a:r>
            <a:endParaRPr lang="fr-FR" dirty="0"/>
          </a:p>
        </p:txBody>
      </p:sp>
      <p:sp>
        <p:nvSpPr>
          <p:cNvPr id="59" name="ZoneTexte 58"/>
          <p:cNvSpPr txBox="1"/>
          <p:nvPr/>
        </p:nvSpPr>
        <p:spPr>
          <a:xfrm>
            <a:off x="6444208" y="1484784"/>
            <a:ext cx="935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Image j</a:t>
            </a:r>
            <a:endParaRPr lang="fr-FR" dirty="0"/>
          </a:p>
        </p:txBody>
      </p:sp>
      <p:sp>
        <p:nvSpPr>
          <p:cNvPr id="60" name="ZoneTexte 59"/>
          <p:cNvSpPr txBox="1"/>
          <p:nvPr/>
        </p:nvSpPr>
        <p:spPr>
          <a:xfrm>
            <a:off x="4860032" y="2924944"/>
            <a:ext cx="17686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/>
              <a:t>K(</a:t>
            </a:r>
            <a:r>
              <a:rPr lang="fr-FR" sz="2800" dirty="0" err="1" smtClean="0"/>
              <a:t>Im</a:t>
            </a:r>
            <a:r>
              <a:rPr lang="fr-FR" sz="2800" baseline="-25000" dirty="0" err="1" smtClean="0"/>
              <a:t>i</a:t>
            </a:r>
            <a:r>
              <a:rPr lang="fr-FR" sz="2800" dirty="0" err="1" smtClean="0"/>
              <a:t>,Im</a:t>
            </a:r>
            <a:r>
              <a:rPr lang="fr-FR" sz="2800" baseline="-25000" dirty="0" err="1" smtClean="0"/>
              <a:t>j</a:t>
            </a:r>
            <a:r>
              <a:rPr lang="fr-FR" sz="2800" dirty="0" smtClean="0"/>
              <a:t>)</a:t>
            </a:r>
            <a:endParaRPr lang="fr-FR" sz="2800" dirty="0"/>
          </a:p>
        </p:txBody>
      </p:sp>
      <p:cxnSp>
        <p:nvCxnSpPr>
          <p:cNvPr id="61" name="Connecteur droit avec flèche 60"/>
          <p:cNvCxnSpPr/>
          <p:nvPr/>
        </p:nvCxnSpPr>
        <p:spPr>
          <a:xfrm flipH="1">
            <a:off x="3779912" y="3356992"/>
            <a:ext cx="1368152" cy="26521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Espace réservé du numéro de diapositive 6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14BE2-23BA-462B-87DF-94A3918316E8}" type="slidenum">
              <a:rPr lang="fr-FR" smtClean="0"/>
              <a:pPr/>
              <a:t>20</a:t>
            </a:fld>
            <a:endParaRPr lang="fr-FR"/>
          </a:p>
        </p:txBody>
      </p:sp>
      <p:sp>
        <p:nvSpPr>
          <p:cNvPr id="67" name="ZoneTexte 66"/>
          <p:cNvSpPr txBox="1"/>
          <p:nvPr/>
        </p:nvSpPr>
        <p:spPr>
          <a:xfrm>
            <a:off x="6588224" y="2996952"/>
            <a:ext cx="25557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B050"/>
                </a:solidFill>
              </a:rPr>
              <a:t>As Dense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B050"/>
                </a:solidFill>
              </a:rPr>
              <a:t>SVM Classifier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99707"/>
                </a:solidFill>
              </a:rPr>
              <a:t>Fast enough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B050"/>
                </a:solidFill>
              </a:rPr>
              <a:t>Use  pair-wise</a:t>
            </a:r>
          </a:p>
          <a:p>
            <a:r>
              <a:rPr lang="en-US" sz="2400" dirty="0" smtClean="0">
                <a:solidFill>
                  <a:srgbClr val="00B050"/>
                </a:solidFill>
              </a:rPr>
              <a:t>Information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B050"/>
                </a:solidFill>
              </a:rPr>
              <a:t>State-of-the-art </a:t>
            </a:r>
            <a:r>
              <a:rPr lang="en-US" sz="2400" dirty="0" smtClean="0">
                <a:solidFill>
                  <a:srgbClr val="00B050"/>
                </a:solidFill>
              </a:rPr>
              <a:t>performance</a:t>
            </a:r>
            <a:endParaRPr lang="en-US" sz="2400" dirty="0" smtClean="0">
              <a:solidFill>
                <a:srgbClr val="00B050"/>
              </a:solidFill>
            </a:endParaRPr>
          </a:p>
          <a:p>
            <a:endParaRPr lang="en-US" sz="2400" dirty="0">
              <a:solidFill>
                <a:srgbClr val="F7310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58" grpId="0"/>
      <p:bldP spid="5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2"/>
            <a:ext cx="3900465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501005"/>
            <a:ext cx="3963450" cy="3000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e 9"/>
          <p:cNvGrpSpPr/>
          <p:nvPr/>
        </p:nvGrpSpPr>
        <p:grpSpPr>
          <a:xfrm>
            <a:off x="4067944" y="908720"/>
            <a:ext cx="1002197" cy="2062103"/>
            <a:chOff x="4067944" y="2951073"/>
            <a:chExt cx="1002197" cy="2062103"/>
          </a:xfrm>
        </p:grpSpPr>
        <p:sp>
          <p:nvSpPr>
            <p:cNvPr id="8" name="ZoneTexte 7"/>
            <p:cNvSpPr txBox="1"/>
            <p:nvPr/>
          </p:nvSpPr>
          <p:spPr>
            <a:xfrm>
              <a:off x="4067944" y="2951073"/>
              <a:ext cx="1002197" cy="20621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800" dirty="0" smtClean="0"/>
                <a:t>≈</a:t>
              </a:r>
              <a:endParaRPr lang="en-US" sz="12800" dirty="0"/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4342068" y="3019599"/>
              <a:ext cx="44595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4400" dirty="0" smtClean="0"/>
                <a:t>?</a:t>
              </a:r>
              <a:endParaRPr lang="fr-FR" sz="4400" dirty="0"/>
            </a:p>
          </p:txBody>
        </p:sp>
      </p:grpSp>
      <p:sp>
        <p:nvSpPr>
          <p:cNvPr id="11" name="Ellipse 10"/>
          <p:cNvSpPr/>
          <p:nvPr/>
        </p:nvSpPr>
        <p:spPr>
          <a:xfrm>
            <a:off x="3491880" y="1052736"/>
            <a:ext cx="504056" cy="504056"/>
          </a:xfrm>
          <a:prstGeom prst="ellipse">
            <a:avLst/>
          </a:prstGeom>
          <a:noFill/>
          <a:ln w="38100">
            <a:solidFill>
              <a:srgbClr val="F9970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Ellipse 11"/>
          <p:cNvSpPr/>
          <p:nvPr/>
        </p:nvSpPr>
        <p:spPr>
          <a:xfrm>
            <a:off x="8100392" y="1052736"/>
            <a:ext cx="504056" cy="504056"/>
          </a:xfrm>
          <a:prstGeom prst="ellipse">
            <a:avLst/>
          </a:prstGeom>
          <a:noFill/>
          <a:ln w="38100">
            <a:solidFill>
              <a:srgbClr val="F9970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Connecteur en arc 13"/>
          <p:cNvCxnSpPr>
            <a:stCxn id="12" idx="1"/>
            <a:endCxn id="11" idx="7"/>
          </p:cNvCxnSpPr>
          <p:nvPr/>
        </p:nvCxnSpPr>
        <p:spPr>
          <a:xfrm rot="16200000" flipV="1">
            <a:off x="6048164" y="-999492"/>
            <a:ext cx="1588" cy="4252090"/>
          </a:xfrm>
          <a:prstGeom prst="curvedConnector3">
            <a:avLst>
              <a:gd name="adj1" fmla="val 41190819"/>
            </a:avLst>
          </a:prstGeom>
          <a:ln w="28575">
            <a:solidFill>
              <a:srgbClr val="F99707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645024"/>
            <a:ext cx="3960440" cy="2988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Image 20" descr="flow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501008"/>
            <a:ext cx="6012160" cy="3277323"/>
          </a:xfrm>
          <a:prstGeom prst="rect">
            <a:avLst/>
          </a:prstGeom>
        </p:spPr>
      </p:pic>
      <p:sp>
        <p:nvSpPr>
          <p:cNvPr id="48" name="Flèche vers le bas 47"/>
          <p:cNvSpPr/>
          <p:nvPr/>
        </p:nvSpPr>
        <p:spPr>
          <a:xfrm rot="16200000">
            <a:off x="4175956" y="5337212"/>
            <a:ext cx="720080" cy="13681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lèche vers le bas 46"/>
          <p:cNvSpPr/>
          <p:nvPr/>
        </p:nvSpPr>
        <p:spPr>
          <a:xfrm>
            <a:off x="1835696" y="3068960"/>
            <a:ext cx="720080" cy="10801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Ellipse 48"/>
          <p:cNvSpPr/>
          <p:nvPr/>
        </p:nvSpPr>
        <p:spPr>
          <a:xfrm>
            <a:off x="8100392" y="4293096"/>
            <a:ext cx="504056" cy="504056"/>
          </a:xfrm>
          <a:prstGeom prst="ellipse">
            <a:avLst/>
          </a:prstGeom>
          <a:noFill/>
          <a:ln w="38100">
            <a:solidFill>
              <a:srgbClr val="F9970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Connecteur en arc 49"/>
          <p:cNvCxnSpPr>
            <a:stCxn id="49" idx="2"/>
            <a:endCxn id="12" idx="2"/>
          </p:cNvCxnSpPr>
          <p:nvPr/>
        </p:nvCxnSpPr>
        <p:spPr>
          <a:xfrm rot="10800000">
            <a:off x="8100392" y="1304764"/>
            <a:ext cx="1588" cy="3240360"/>
          </a:xfrm>
          <a:prstGeom prst="curvedConnector3">
            <a:avLst>
              <a:gd name="adj1" fmla="val 23254226"/>
            </a:avLst>
          </a:prstGeom>
          <a:ln w="28575">
            <a:solidFill>
              <a:srgbClr val="F99707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14BE2-23BA-462B-87DF-94A3918316E8}" type="slidenum">
              <a:rPr lang="fr-FR" smtClean="0"/>
              <a:pPr/>
              <a:t>21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48" grpId="0" animBg="1"/>
      <p:bldP spid="47" grpId="0" animBg="1"/>
      <p:bldP spid="4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76672"/>
            <a:ext cx="3900465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501005"/>
            <a:ext cx="3963450" cy="3000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3645024"/>
            <a:ext cx="3960440" cy="2988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ogner un rectangle avec un coin du même côté 16"/>
          <p:cNvSpPr/>
          <p:nvPr/>
        </p:nvSpPr>
        <p:spPr>
          <a:xfrm>
            <a:off x="3635896" y="116632"/>
            <a:ext cx="1872208" cy="2304256"/>
          </a:xfrm>
          <a:prstGeom prst="snip2SameRect">
            <a:avLst/>
          </a:prstGeom>
          <a:solidFill>
            <a:srgbClr val="4F81BD">
              <a:alpha val="6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Similarity</a:t>
            </a:r>
            <a:endParaRPr lang="en-US" sz="2800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grpSp>
        <p:nvGrpSpPr>
          <p:cNvPr id="2" name="Groupe 9"/>
          <p:cNvGrpSpPr/>
          <p:nvPr/>
        </p:nvGrpSpPr>
        <p:grpSpPr>
          <a:xfrm>
            <a:off x="4067944" y="908720"/>
            <a:ext cx="1002197" cy="2062103"/>
            <a:chOff x="4067944" y="2951073"/>
            <a:chExt cx="1002197" cy="2062103"/>
          </a:xfrm>
        </p:grpSpPr>
        <p:sp>
          <p:nvSpPr>
            <p:cNvPr id="9" name="ZoneTexte 8"/>
            <p:cNvSpPr txBox="1"/>
            <p:nvPr/>
          </p:nvSpPr>
          <p:spPr>
            <a:xfrm>
              <a:off x="4342068" y="3019599"/>
              <a:ext cx="44595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4400" dirty="0" smtClean="0"/>
                <a:t>?</a:t>
              </a:r>
              <a:endParaRPr lang="fr-FR" sz="4400" dirty="0"/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4067944" y="2951073"/>
              <a:ext cx="1002197" cy="20621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800" dirty="0" smtClean="0"/>
                <a:t>≈</a:t>
              </a:r>
              <a:endParaRPr lang="en-US" sz="12800" dirty="0"/>
            </a:p>
          </p:txBody>
        </p:sp>
      </p:grpSp>
      <p:sp>
        <p:nvSpPr>
          <p:cNvPr id="18" name="Rogner un rectangle avec un coin du même côté 17"/>
          <p:cNvSpPr/>
          <p:nvPr/>
        </p:nvSpPr>
        <p:spPr>
          <a:xfrm>
            <a:off x="7380312" y="70340"/>
            <a:ext cx="1682652" cy="5085184"/>
          </a:xfrm>
          <a:prstGeom prst="snip2SameRect">
            <a:avLst/>
          </a:prstGeom>
          <a:solidFill>
            <a:srgbClr val="4F81BD">
              <a:alpha val="6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Sum of Local Similarities</a:t>
            </a:r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grpSp>
        <p:nvGrpSpPr>
          <p:cNvPr id="19" name="Groupe 18"/>
          <p:cNvGrpSpPr/>
          <p:nvPr/>
        </p:nvGrpSpPr>
        <p:grpSpPr>
          <a:xfrm>
            <a:off x="8100392" y="1052736"/>
            <a:ext cx="504056" cy="3744416"/>
            <a:chOff x="8100392" y="1052736"/>
            <a:chExt cx="504056" cy="3744416"/>
          </a:xfrm>
        </p:grpSpPr>
        <p:sp>
          <p:nvSpPr>
            <p:cNvPr id="12" name="Ellipse 11"/>
            <p:cNvSpPr/>
            <p:nvPr/>
          </p:nvSpPr>
          <p:spPr>
            <a:xfrm>
              <a:off x="8100392" y="1052736"/>
              <a:ext cx="504056" cy="504056"/>
            </a:xfrm>
            <a:prstGeom prst="ellipse">
              <a:avLst/>
            </a:prstGeom>
            <a:noFill/>
            <a:ln w="38100">
              <a:solidFill>
                <a:srgbClr val="F99707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Ellipse 48"/>
            <p:cNvSpPr/>
            <p:nvPr/>
          </p:nvSpPr>
          <p:spPr>
            <a:xfrm>
              <a:off x="8100392" y="4293096"/>
              <a:ext cx="504056" cy="504056"/>
            </a:xfrm>
            <a:prstGeom prst="ellipse">
              <a:avLst/>
            </a:prstGeom>
            <a:noFill/>
            <a:ln w="38100">
              <a:solidFill>
                <a:srgbClr val="F99707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" name="Connecteur en arc 49"/>
            <p:cNvCxnSpPr>
              <a:stCxn id="49" idx="2"/>
              <a:endCxn id="12" idx="2"/>
            </p:cNvCxnSpPr>
            <p:nvPr/>
          </p:nvCxnSpPr>
          <p:spPr>
            <a:xfrm rot="10800000">
              <a:off x="8100392" y="1304764"/>
              <a:ext cx="1588" cy="3240360"/>
            </a:xfrm>
            <a:prstGeom prst="curvedConnector3">
              <a:avLst>
                <a:gd name="adj1" fmla="val 23254226"/>
              </a:avLst>
            </a:prstGeom>
            <a:ln w="28575">
              <a:solidFill>
                <a:srgbClr val="F99707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4" name="Image 23" descr="flow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3501008"/>
            <a:ext cx="6012160" cy="3277323"/>
          </a:xfrm>
          <a:prstGeom prst="rect">
            <a:avLst/>
          </a:prstGeom>
        </p:spPr>
      </p:pic>
      <p:sp>
        <p:nvSpPr>
          <p:cNvPr id="20" name="Rogner un rectangle avec un coin du même côté 19"/>
          <p:cNvSpPr/>
          <p:nvPr/>
        </p:nvSpPr>
        <p:spPr>
          <a:xfrm>
            <a:off x="179512" y="2852936"/>
            <a:ext cx="4104456" cy="3888432"/>
          </a:xfrm>
          <a:prstGeom prst="snip2SameRect">
            <a:avLst/>
          </a:prstGeom>
          <a:solidFill>
            <a:srgbClr val="4F81BD">
              <a:alpha val="6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Deformation Smoothness</a:t>
            </a:r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4644008" y="2924944"/>
            <a:ext cx="2232248" cy="1224136"/>
          </a:xfrm>
          <a:prstGeom prst="rect">
            <a:avLst/>
          </a:prstGeom>
          <a:solidFill>
            <a:srgbClr val="4F81BD">
              <a:alpha val="6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Maximized over all possible deformations</a:t>
            </a:r>
            <a:endParaRPr lang="en-US" sz="2000" dirty="0"/>
          </a:p>
        </p:txBody>
      </p:sp>
      <p:sp>
        <p:nvSpPr>
          <p:cNvPr id="21" name="Espace réservé du numéro de diapositive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14BE2-23BA-462B-87DF-94A3918316E8}" type="slidenum">
              <a:rPr lang="fr-FR" smtClean="0"/>
              <a:pPr/>
              <a:t>22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0" grpId="0" animBg="1"/>
      <p:bldP spid="2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Graph-Matching on Dense Grid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7931224" cy="1612776"/>
          </a:xfrm>
        </p:spPr>
        <p:txBody>
          <a:bodyPr>
            <a:normAutofit/>
          </a:bodyPr>
          <a:lstStyle/>
          <a:p>
            <a:r>
              <a:rPr lang="en-US" sz="2000" dirty="0" smtClean="0"/>
              <a:t>Not </a:t>
            </a:r>
            <a:r>
              <a:rPr lang="en-US" sz="2000" dirty="0" smtClean="0"/>
              <a:t>too </a:t>
            </a:r>
            <a:r>
              <a:rPr lang="en-US" sz="2000" dirty="0" smtClean="0"/>
              <a:t>sparse (Graph matching…)</a:t>
            </a:r>
          </a:p>
          <a:p>
            <a:r>
              <a:rPr lang="en-US" sz="2000" dirty="0" smtClean="0"/>
              <a:t>Not </a:t>
            </a:r>
            <a:r>
              <a:rPr lang="en-US" sz="2000" dirty="0" smtClean="0"/>
              <a:t>too </a:t>
            </a:r>
            <a:r>
              <a:rPr lang="en-US" sz="2000" dirty="0" smtClean="0"/>
              <a:t>dense (Medical image registration, sift flow, …)</a:t>
            </a:r>
          </a:p>
          <a:p>
            <a:r>
              <a:rPr lang="en-US" sz="2000" dirty="0" smtClean="0"/>
              <a:t>We want the same level of density than SPM, HOG…</a:t>
            </a: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780928"/>
            <a:ext cx="3900465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780928"/>
            <a:ext cx="3963450" cy="3000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5" name="Espace réservé du contenu 2"/>
          <p:cNvSpPr txBox="1">
            <a:spLocks/>
          </p:cNvSpPr>
          <p:nvPr/>
        </p:nvSpPr>
        <p:spPr>
          <a:xfrm>
            <a:off x="395536" y="5805264"/>
            <a:ext cx="7704856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 use 18x24 grids</a:t>
            </a:r>
          </a:p>
        </p:txBody>
      </p:sp>
      <p:pic>
        <p:nvPicPr>
          <p:cNvPr id="296" name="Image 295" descr="grill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2880705"/>
            <a:ext cx="3805306" cy="2752774"/>
          </a:xfrm>
          <a:prstGeom prst="rect">
            <a:avLst/>
          </a:prstGeom>
        </p:spPr>
      </p:pic>
      <p:pic>
        <p:nvPicPr>
          <p:cNvPr id="297" name="Image 296" descr="grill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43158" y="2880705"/>
            <a:ext cx="3805306" cy="2752774"/>
          </a:xfrm>
          <a:prstGeom prst="rect">
            <a:avLst/>
          </a:prstGeom>
        </p:spPr>
      </p:pic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14BE2-23BA-462B-87DF-94A3918316E8}" type="slidenum">
              <a:rPr lang="fr-FR" smtClean="0"/>
              <a:pPr/>
              <a:t>23</a:t>
            </a:fld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268760"/>
            <a:ext cx="3900465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1268760"/>
            <a:ext cx="3963450" cy="3000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llipse 5"/>
          <p:cNvSpPr/>
          <p:nvPr/>
        </p:nvSpPr>
        <p:spPr>
          <a:xfrm>
            <a:off x="899592" y="278092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19" name="Groupe 118"/>
          <p:cNvGrpSpPr/>
          <p:nvPr/>
        </p:nvGrpSpPr>
        <p:grpSpPr>
          <a:xfrm>
            <a:off x="5220072" y="2060848"/>
            <a:ext cx="1440160" cy="1440160"/>
            <a:chOff x="5220072" y="2924944"/>
            <a:chExt cx="1440160" cy="1440160"/>
          </a:xfrm>
        </p:grpSpPr>
        <p:sp>
          <p:nvSpPr>
            <p:cNvPr id="7" name="Ellipse 6"/>
            <p:cNvSpPr/>
            <p:nvPr/>
          </p:nvSpPr>
          <p:spPr>
            <a:xfrm>
              <a:off x="5796136" y="3645024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Ellipse 7"/>
            <p:cNvSpPr/>
            <p:nvPr/>
          </p:nvSpPr>
          <p:spPr>
            <a:xfrm>
              <a:off x="5508104" y="3645024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Ellipse 8"/>
            <p:cNvSpPr/>
            <p:nvPr/>
          </p:nvSpPr>
          <p:spPr>
            <a:xfrm>
              <a:off x="6084168" y="3645024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Ellipse 9"/>
            <p:cNvSpPr/>
            <p:nvPr/>
          </p:nvSpPr>
          <p:spPr>
            <a:xfrm>
              <a:off x="5220072" y="3645024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Ellipse 10"/>
            <p:cNvSpPr/>
            <p:nvPr/>
          </p:nvSpPr>
          <p:spPr>
            <a:xfrm>
              <a:off x="6372200" y="3645024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Ellipse 11"/>
            <p:cNvSpPr/>
            <p:nvPr/>
          </p:nvSpPr>
          <p:spPr>
            <a:xfrm>
              <a:off x="5796136" y="3933056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Ellipse 12"/>
            <p:cNvSpPr/>
            <p:nvPr/>
          </p:nvSpPr>
          <p:spPr>
            <a:xfrm>
              <a:off x="5508104" y="3933056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Ellipse 13"/>
            <p:cNvSpPr/>
            <p:nvPr/>
          </p:nvSpPr>
          <p:spPr>
            <a:xfrm>
              <a:off x="6084168" y="3933056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Ellipse 14"/>
            <p:cNvSpPr/>
            <p:nvPr/>
          </p:nvSpPr>
          <p:spPr>
            <a:xfrm>
              <a:off x="5220072" y="3933056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Ellipse 15"/>
            <p:cNvSpPr/>
            <p:nvPr/>
          </p:nvSpPr>
          <p:spPr>
            <a:xfrm>
              <a:off x="6372200" y="3933056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Ellipse 16"/>
            <p:cNvSpPr/>
            <p:nvPr/>
          </p:nvSpPr>
          <p:spPr>
            <a:xfrm>
              <a:off x="5796136" y="3356992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Ellipse 17"/>
            <p:cNvSpPr/>
            <p:nvPr/>
          </p:nvSpPr>
          <p:spPr>
            <a:xfrm>
              <a:off x="5508104" y="3356992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Ellipse 18"/>
            <p:cNvSpPr/>
            <p:nvPr/>
          </p:nvSpPr>
          <p:spPr>
            <a:xfrm>
              <a:off x="6084168" y="3356992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Ellipse 19"/>
            <p:cNvSpPr/>
            <p:nvPr/>
          </p:nvSpPr>
          <p:spPr>
            <a:xfrm>
              <a:off x="5220072" y="3356992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Ellipse 20"/>
            <p:cNvSpPr/>
            <p:nvPr/>
          </p:nvSpPr>
          <p:spPr>
            <a:xfrm>
              <a:off x="6372200" y="3356992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Ellipse 21"/>
            <p:cNvSpPr/>
            <p:nvPr/>
          </p:nvSpPr>
          <p:spPr>
            <a:xfrm>
              <a:off x="5796136" y="3068960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Ellipse 22"/>
            <p:cNvSpPr/>
            <p:nvPr/>
          </p:nvSpPr>
          <p:spPr>
            <a:xfrm>
              <a:off x="5508104" y="3068960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Ellipse 23"/>
            <p:cNvSpPr/>
            <p:nvPr/>
          </p:nvSpPr>
          <p:spPr>
            <a:xfrm>
              <a:off x="6084168" y="3068960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Ellipse 24"/>
            <p:cNvSpPr/>
            <p:nvPr/>
          </p:nvSpPr>
          <p:spPr>
            <a:xfrm>
              <a:off x="5220072" y="3068960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Ellipse 25"/>
            <p:cNvSpPr/>
            <p:nvPr/>
          </p:nvSpPr>
          <p:spPr>
            <a:xfrm>
              <a:off x="6372200" y="3068960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Ellipse 26"/>
            <p:cNvSpPr/>
            <p:nvPr/>
          </p:nvSpPr>
          <p:spPr>
            <a:xfrm>
              <a:off x="5796136" y="4221088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Ellipse 27"/>
            <p:cNvSpPr/>
            <p:nvPr/>
          </p:nvSpPr>
          <p:spPr>
            <a:xfrm>
              <a:off x="5508104" y="4221088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" name="Ellipse 28"/>
            <p:cNvSpPr/>
            <p:nvPr/>
          </p:nvSpPr>
          <p:spPr>
            <a:xfrm>
              <a:off x="6084168" y="4221088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" name="Ellipse 29"/>
            <p:cNvSpPr/>
            <p:nvPr/>
          </p:nvSpPr>
          <p:spPr>
            <a:xfrm>
              <a:off x="5220072" y="4221088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Ellipse 30"/>
            <p:cNvSpPr/>
            <p:nvPr/>
          </p:nvSpPr>
          <p:spPr>
            <a:xfrm>
              <a:off x="6372200" y="4221088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" name="Ellipse 40"/>
            <p:cNvSpPr/>
            <p:nvPr/>
          </p:nvSpPr>
          <p:spPr>
            <a:xfrm>
              <a:off x="5940152" y="3645024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2" name="Ellipse 41"/>
            <p:cNvSpPr/>
            <p:nvPr/>
          </p:nvSpPr>
          <p:spPr>
            <a:xfrm>
              <a:off x="5652120" y="3645024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3" name="Ellipse 42"/>
            <p:cNvSpPr/>
            <p:nvPr/>
          </p:nvSpPr>
          <p:spPr>
            <a:xfrm>
              <a:off x="6228184" y="3645024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4" name="Ellipse 43"/>
            <p:cNvSpPr/>
            <p:nvPr/>
          </p:nvSpPr>
          <p:spPr>
            <a:xfrm>
              <a:off x="5364088" y="3645024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5" name="Ellipse 44"/>
            <p:cNvSpPr/>
            <p:nvPr/>
          </p:nvSpPr>
          <p:spPr>
            <a:xfrm>
              <a:off x="6516216" y="3645024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6" name="Ellipse 45"/>
            <p:cNvSpPr/>
            <p:nvPr/>
          </p:nvSpPr>
          <p:spPr>
            <a:xfrm>
              <a:off x="5940152" y="3933056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7" name="Ellipse 46"/>
            <p:cNvSpPr/>
            <p:nvPr/>
          </p:nvSpPr>
          <p:spPr>
            <a:xfrm>
              <a:off x="5652120" y="3933056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8" name="Ellipse 47"/>
            <p:cNvSpPr/>
            <p:nvPr/>
          </p:nvSpPr>
          <p:spPr>
            <a:xfrm>
              <a:off x="6228184" y="3933056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9" name="Ellipse 48"/>
            <p:cNvSpPr/>
            <p:nvPr/>
          </p:nvSpPr>
          <p:spPr>
            <a:xfrm>
              <a:off x="5364088" y="3933056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0" name="Ellipse 49"/>
            <p:cNvSpPr/>
            <p:nvPr/>
          </p:nvSpPr>
          <p:spPr>
            <a:xfrm>
              <a:off x="6516216" y="3933056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1" name="Ellipse 50"/>
            <p:cNvSpPr/>
            <p:nvPr/>
          </p:nvSpPr>
          <p:spPr>
            <a:xfrm>
              <a:off x="5940152" y="3356992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2" name="Ellipse 51"/>
            <p:cNvSpPr/>
            <p:nvPr/>
          </p:nvSpPr>
          <p:spPr>
            <a:xfrm>
              <a:off x="5652120" y="3356992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3" name="Ellipse 52"/>
            <p:cNvSpPr/>
            <p:nvPr/>
          </p:nvSpPr>
          <p:spPr>
            <a:xfrm>
              <a:off x="6228184" y="3356992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4" name="Ellipse 53"/>
            <p:cNvSpPr/>
            <p:nvPr/>
          </p:nvSpPr>
          <p:spPr>
            <a:xfrm>
              <a:off x="5364088" y="3356992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5" name="Ellipse 54"/>
            <p:cNvSpPr/>
            <p:nvPr/>
          </p:nvSpPr>
          <p:spPr>
            <a:xfrm>
              <a:off x="6516216" y="3356992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6" name="Ellipse 55"/>
            <p:cNvSpPr/>
            <p:nvPr/>
          </p:nvSpPr>
          <p:spPr>
            <a:xfrm>
              <a:off x="5940152" y="3068960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7" name="Ellipse 56"/>
            <p:cNvSpPr/>
            <p:nvPr/>
          </p:nvSpPr>
          <p:spPr>
            <a:xfrm>
              <a:off x="5652120" y="3068960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8" name="Ellipse 57"/>
            <p:cNvSpPr/>
            <p:nvPr/>
          </p:nvSpPr>
          <p:spPr>
            <a:xfrm>
              <a:off x="6228184" y="3068960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9" name="Ellipse 58"/>
            <p:cNvSpPr/>
            <p:nvPr/>
          </p:nvSpPr>
          <p:spPr>
            <a:xfrm>
              <a:off x="5364088" y="3068960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0" name="Ellipse 59"/>
            <p:cNvSpPr/>
            <p:nvPr/>
          </p:nvSpPr>
          <p:spPr>
            <a:xfrm>
              <a:off x="6516216" y="3068960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1" name="Ellipse 60"/>
            <p:cNvSpPr/>
            <p:nvPr/>
          </p:nvSpPr>
          <p:spPr>
            <a:xfrm>
              <a:off x="5940152" y="4221088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2" name="Ellipse 61"/>
            <p:cNvSpPr/>
            <p:nvPr/>
          </p:nvSpPr>
          <p:spPr>
            <a:xfrm>
              <a:off x="5652120" y="4221088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3" name="Ellipse 62"/>
            <p:cNvSpPr/>
            <p:nvPr/>
          </p:nvSpPr>
          <p:spPr>
            <a:xfrm>
              <a:off x="6228184" y="4221088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4" name="Ellipse 63"/>
            <p:cNvSpPr/>
            <p:nvPr/>
          </p:nvSpPr>
          <p:spPr>
            <a:xfrm>
              <a:off x="5364088" y="4221088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5" name="Ellipse 64"/>
            <p:cNvSpPr/>
            <p:nvPr/>
          </p:nvSpPr>
          <p:spPr>
            <a:xfrm>
              <a:off x="6516216" y="4221088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6" name="Ellipse 65"/>
            <p:cNvSpPr/>
            <p:nvPr/>
          </p:nvSpPr>
          <p:spPr>
            <a:xfrm>
              <a:off x="5796136" y="3501008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7" name="Ellipse 66"/>
            <p:cNvSpPr/>
            <p:nvPr/>
          </p:nvSpPr>
          <p:spPr>
            <a:xfrm>
              <a:off x="5508104" y="3501008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8" name="Ellipse 67"/>
            <p:cNvSpPr/>
            <p:nvPr/>
          </p:nvSpPr>
          <p:spPr>
            <a:xfrm>
              <a:off x="6084168" y="3501008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9" name="Ellipse 68"/>
            <p:cNvSpPr/>
            <p:nvPr/>
          </p:nvSpPr>
          <p:spPr>
            <a:xfrm>
              <a:off x="5220072" y="3501008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0" name="Ellipse 69"/>
            <p:cNvSpPr/>
            <p:nvPr/>
          </p:nvSpPr>
          <p:spPr>
            <a:xfrm>
              <a:off x="6372200" y="3501008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1" name="Ellipse 70"/>
            <p:cNvSpPr/>
            <p:nvPr/>
          </p:nvSpPr>
          <p:spPr>
            <a:xfrm>
              <a:off x="5796136" y="3789040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2" name="Ellipse 71"/>
            <p:cNvSpPr/>
            <p:nvPr/>
          </p:nvSpPr>
          <p:spPr>
            <a:xfrm>
              <a:off x="5508104" y="3789040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3" name="Ellipse 72"/>
            <p:cNvSpPr/>
            <p:nvPr/>
          </p:nvSpPr>
          <p:spPr>
            <a:xfrm>
              <a:off x="6084168" y="3789040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4" name="Ellipse 73"/>
            <p:cNvSpPr/>
            <p:nvPr/>
          </p:nvSpPr>
          <p:spPr>
            <a:xfrm>
              <a:off x="5220072" y="3789040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5" name="Ellipse 74"/>
            <p:cNvSpPr/>
            <p:nvPr/>
          </p:nvSpPr>
          <p:spPr>
            <a:xfrm>
              <a:off x="6372200" y="3789040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6" name="Ellipse 75"/>
            <p:cNvSpPr/>
            <p:nvPr/>
          </p:nvSpPr>
          <p:spPr>
            <a:xfrm>
              <a:off x="5796136" y="3212976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7" name="Ellipse 76"/>
            <p:cNvSpPr/>
            <p:nvPr/>
          </p:nvSpPr>
          <p:spPr>
            <a:xfrm>
              <a:off x="5508104" y="3212976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8" name="Ellipse 77"/>
            <p:cNvSpPr/>
            <p:nvPr/>
          </p:nvSpPr>
          <p:spPr>
            <a:xfrm>
              <a:off x="6084168" y="3212976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9" name="Ellipse 78"/>
            <p:cNvSpPr/>
            <p:nvPr/>
          </p:nvSpPr>
          <p:spPr>
            <a:xfrm>
              <a:off x="5220072" y="3212976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0" name="Ellipse 79"/>
            <p:cNvSpPr/>
            <p:nvPr/>
          </p:nvSpPr>
          <p:spPr>
            <a:xfrm>
              <a:off x="6372200" y="3212976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1" name="Ellipse 80"/>
            <p:cNvSpPr/>
            <p:nvPr/>
          </p:nvSpPr>
          <p:spPr>
            <a:xfrm>
              <a:off x="5796136" y="2924944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2" name="Ellipse 81"/>
            <p:cNvSpPr/>
            <p:nvPr/>
          </p:nvSpPr>
          <p:spPr>
            <a:xfrm>
              <a:off x="5508104" y="2924944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3" name="Ellipse 82"/>
            <p:cNvSpPr/>
            <p:nvPr/>
          </p:nvSpPr>
          <p:spPr>
            <a:xfrm>
              <a:off x="6084168" y="2924944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4" name="Ellipse 83"/>
            <p:cNvSpPr/>
            <p:nvPr/>
          </p:nvSpPr>
          <p:spPr>
            <a:xfrm>
              <a:off x="5220072" y="2924944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5" name="Ellipse 84"/>
            <p:cNvSpPr/>
            <p:nvPr/>
          </p:nvSpPr>
          <p:spPr>
            <a:xfrm>
              <a:off x="6372200" y="2924944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6" name="Ellipse 85"/>
            <p:cNvSpPr/>
            <p:nvPr/>
          </p:nvSpPr>
          <p:spPr>
            <a:xfrm>
              <a:off x="5796136" y="4077072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7" name="Ellipse 86"/>
            <p:cNvSpPr/>
            <p:nvPr/>
          </p:nvSpPr>
          <p:spPr>
            <a:xfrm>
              <a:off x="5508104" y="4077072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8" name="Ellipse 87"/>
            <p:cNvSpPr/>
            <p:nvPr/>
          </p:nvSpPr>
          <p:spPr>
            <a:xfrm>
              <a:off x="6084168" y="4077072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9" name="Ellipse 88"/>
            <p:cNvSpPr/>
            <p:nvPr/>
          </p:nvSpPr>
          <p:spPr>
            <a:xfrm>
              <a:off x="5220072" y="4077072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0" name="Ellipse 89"/>
            <p:cNvSpPr/>
            <p:nvPr/>
          </p:nvSpPr>
          <p:spPr>
            <a:xfrm>
              <a:off x="6372200" y="4077072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1" name="Ellipse 90"/>
            <p:cNvSpPr/>
            <p:nvPr/>
          </p:nvSpPr>
          <p:spPr>
            <a:xfrm>
              <a:off x="5940152" y="3501008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2" name="Ellipse 91"/>
            <p:cNvSpPr/>
            <p:nvPr/>
          </p:nvSpPr>
          <p:spPr>
            <a:xfrm>
              <a:off x="5652120" y="3501008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3" name="Ellipse 92"/>
            <p:cNvSpPr/>
            <p:nvPr/>
          </p:nvSpPr>
          <p:spPr>
            <a:xfrm>
              <a:off x="6228184" y="3501008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4" name="Ellipse 93"/>
            <p:cNvSpPr/>
            <p:nvPr/>
          </p:nvSpPr>
          <p:spPr>
            <a:xfrm>
              <a:off x="5364088" y="3501008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5" name="Ellipse 94"/>
            <p:cNvSpPr/>
            <p:nvPr/>
          </p:nvSpPr>
          <p:spPr>
            <a:xfrm>
              <a:off x="6516216" y="3501008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6" name="Ellipse 95"/>
            <p:cNvSpPr/>
            <p:nvPr/>
          </p:nvSpPr>
          <p:spPr>
            <a:xfrm>
              <a:off x="5940152" y="3789040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7" name="Ellipse 96"/>
            <p:cNvSpPr/>
            <p:nvPr/>
          </p:nvSpPr>
          <p:spPr>
            <a:xfrm>
              <a:off x="5652120" y="3789040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8" name="Ellipse 97"/>
            <p:cNvSpPr/>
            <p:nvPr/>
          </p:nvSpPr>
          <p:spPr>
            <a:xfrm>
              <a:off x="6228184" y="3789040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9" name="Ellipse 98"/>
            <p:cNvSpPr/>
            <p:nvPr/>
          </p:nvSpPr>
          <p:spPr>
            <a:xfrm>
              <a:off x="5364088" y="3789040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0" name="Ellipse 99"/>
            <p:cNvSpPr/>
            <p:nvPr/>
          </p:nvSpPr>
          <p:spPr>
            <a:xfrm>
              <a:off x="6516216" y="3789040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1" name="Ellipse 100"/>
            <p:cNvSpPr/>
            <p:nvPr/>
          </p:nvSpPr>
          <p:spPr>
            <a:xfrm>
              <a:off x="5940152" y="3212976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2" name="Ellipse 101"/>
            <p:cNvSpPr/>
            <p:nvPr/>
          </p:nvSpPr>
          <p:spPr>
            <a:xfrm>
              <a:off x="5652120" y="3212976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3" name="Ellipse 102"/>
            <p:cNvSpPr/>
            <p:nvPr/>
          </p:nvSpPr>
          <p:spPr>
            <a:xfrm>
              <a:off x="6228184" y="3212976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4" name="Ellipse 103"/>
            <p:cNvSpPr/>
            <p:nvPr/>
          </p:nvSpPr>
          <p:spPr>
            <a:xfrm>
              <a:off x="5364088" y="3212976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5" name="Ellipse 104"/>
            <p:cNvSpPr/>
            <p:nvPr/>
          </p:nvSpPr>
          <p:spPr>
            <a:xfrm>
              <a:off x="6516216" y="3212976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6" name="Ellipse 105"/>
            <p:cNvSpPr/>
            <p:nvPr/>
          </p:nvSpPr>
          <p:spPr>
            <a:xfrm>
              <a:off x="5940152" y="2924944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7" name="Ellipse 106"/>
            <p:cNvSpPr/>
            <p:nvPr/>
          </p:nvSpPr>
          <p:spPr>
            <a:xfrm>
              <a:off x="5652120" y="2924944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8" name="Ellipse 107"/>
            <p:cNvSpPr/>
            <p:nvPr/>
          </p:nvSpPr>
          <p:spPr>
            <a:xfrm>
              <a:off x="6228184" y="2924944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9" name="Ellipse 108"/>
            <p:cNvSpPr/>
            <p:nvPr/>
          </p:nvSpPr>
          <p:spPr>
            <a:xfrm>
              <a:off x="5364088" y="2924944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0" name="Ellipse 109"/>
            <p:cNvSpPr/>
            <p:nvPr/>
          </p:nvSpPr>
          <p:spPr>
            <a:xfrm>
              <a:off x="6516216" y="2924944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1" name="Ellipse 110"/>
            <p:cNvSpPr/>
            <p:nvPr/>
          </p:nvSpPr>
          <p:spPr>
            <a:xfrm>
              <a:off x="5940152" y="4077072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2" name="Ellipse 111"/>
            <p:cNvSpPr/>
            <p:nvPr/>
          </p:nvSpPr>
          <p:spPr>
            <a:xfrm>
              <a:off x="5652120" y="4077072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3" name="Ellipse 112"/>
            <p:cNvSpPr/>
            <p:nvPr/>
          </p:nvSpPr>
          <p:spPr>
            <a:xfrm>
              <a:off x="6228184" y="4077072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4" name="Ellipse 113"/>
            <p:cNvSpPr/>
            <p:nvPr/>
          </p:nvSpPr>
          <p:spPr>
            <a:xfrm>
              <a:off x="5364088" y="4077072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5" name="Ellipse 114"/>
            <p:cNvSpPr/>
            <p:nvPr/>
          </p:nvSpPr>
          <p:spPr>
            <a:xfrm>
              <a:off x="6516216" y="4077072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3" name="Forme 32"/>
          <p:cNvCxnSpPr>
            <a:stCxn id="6" idx="5"/>
          </p:cNvCxnSpPr>
          <p:nvPr/>
        </p:nvCxnSpPr>
        <p:spPr>
          <a:xfrm rot="16200000" flipH="1">
            <a:off x="2987824" y="938546"/>
            <a:ext cx="288032" cy="4218646"/>
          </a:xfrm>
          <a:prstGeom prst="curvedConnector3">
            <a:avLst>
              <a:gd name="adj1" fmla="val 186689"/>
            </a:avLst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Forme 34"/>
          <p:cNvCxnSpPr>
            <a:stCxn id="6" idx="7"/>
          </p:cNvCxnSpPr>
          <p:nvPr/>
        </p:nvCxnSpPr>
        <p:spPr>
          <a:xfrm rot="5400000" flipH="1" flipV="1">
            <a:off x="3419872" y="116632"/>
            <a:ext cx="288032" cy="5082742"/>
          </a:xfrm>
          <a:prstGeom prst="curvedConnector3">
            <a:avLst>
              <a:gd name="adj1" fmla="val 186689"/>
            </a:avLst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Forme 34"/>
          <p:cNvCxnSpPr>
            <a:stCxn id="6" idx="6"/>
          </p:cNvCxnSpPr>
          <p:nvPr/>
        </p:nvCxnSpPr>
        <p:spPr>
          <a:xfrm flipV="1">
            <a:off x="1043608" y="2782516"/>
            <a:ext cx="4752528" cy="70420"/>
          </a:xfrm>
          <a:prstGeom prst="curvedConnector3">
            <a:avLst>
              <a:gd name="adj1" fmla="val 50000"/>
            </a:avLst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Espace réservé du numéro de diapositive 1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14BE2-23BA-462B-87DF-94A3918316E8}" type="slidenum">
              <a:rPr lang="fr-FR" smtClean="0"/>
              <a:pPr/>
              <a:t>24</a:t>
            </a:fld>
            <a:endParaRPr lang="fr-FR"/>
          </a:p>
        </p:txBody>
      </p:sp>
      <p:sp>
        <p:nvSpPr>
          <p:cNvPr id="118" name="ZoneTexte 117"/>
          <p:cNvSpPr txBox="1"/>
          <p:nvPr/>
        </p:nvSpPr>
        <p:spPr>
          <a:xfrm>
            <a:off x="611560" y="4437112"/>
            <a:ext cx="7891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our case: we allow each point to match to a 11x11 grid in the other image.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Unary </a:t>
            </a:r>
            <a:r>
              <a:rPr lang="en-US" dirty="0" smtClean="0"/>
              <a:t>term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268760"/>
            <a:ext cx="3900465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1268760"/>
            <a:ext cx="3963450" cy="3000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llipse 5"/>
          <p:cNvSpPr/>
          <p:nvPr/>
        </p:nvSpPr>
        <p:spPr>
          <a:xfrm>
            <a:off x="899592" y="278092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5580112" y="2852936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/>
          <p:cNvSpPr/>
          <p:nvPr/>
        </p:nvSpPr>
        <p:spPr>
          <a:xfrm>
            <a:off x="5220072" y="2852936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3" name="Forme 34"/>
          <p:cNvCxnSpPr>
            <a:stCxn id="6" idx="0"/>
            <a:endCxn id="22" idx="0"/>
          </p:cNvCxnSpPr>
          <p:nvPr/>
        </p:nvCxnSpPr>
        <p:spPr>
          <a:xfrm rot="16200000" flipH="1">
            <a:off x="3095836" y="656692"/>
            <a:ext cx="72008" cy="4320480"/>
          </a:xfrm>
          <a:prstGeom prst="curvedConnector3">
            <a:avLst>
              <a:gd name="adj1" fmla="val -1416747"/>
            </a:avLst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Forme 34"/>
          <p:cNvCxnSpPr>
            <a:stCxn id="6" idx="4"/>
            <a:endCxn id="7" idx="4"/>
          </p:cNvCxnSpPr>
          <p:nvPr/>
        </p:nvCxnSpPr>
        <p:spPr>
          <a:xfrm rot="16200000" flipH="1">
            <a:off x="3275856" y="620688"/>
            <a:ext cx="72008" cy="4680520"/>
          </a:xfrm>
          <a:prstGeom prst="curvedConnector3">
            <a:avLst>
              <a:gd name="adj1" fmla="val 1668371"/>
            </a:avLst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llipse 12"/>
          <p:cNvSpPr/>
          <p:nvPr/>
        </p:nvSpPr>
        <p:spPr>
          <a:xfrm>
            <a:off x="6012160" y="2852936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3" name="Forme 34"/>
          <p:cNvCxnSpPr/>
          <p:nvPr/>
        </p:nvCxnSpPr>
        <p:spPr>
          <a:xfrm rot="16200000" flipH="1">
            <a:off x="3491881" y="260649"/>
            <a:ext cx="72008" cy="5112568"/>
          </a:xfrm>
          <a:prstGeom prst="curvedConnector3">
            <a:avLst>
              <a:gd name="adj1" fmla="val -1597662"/>
            </a:avLst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601" name="Object 1"/>
          <p:cNvGraphicFramePr>
            <a:graphicFrameLocks noChangeAspect="1"/>
          </p:cNvGraphicFramePr>
          <p:nvPr/>
        </p:nvGraphicFramePr>
        <p:xfrm>
          <a:off x="1731963" y="4681538"/>
          <a:ext cx="5438775" cy="874712"/>
        </p:xfrm>
        <a:graphic>
          <a:graphicData uri="http://schemas.openxmlformats.org/presentationml/2006/ole">
            <p:oleObj spid="_x0000_s25601" name="方程式" r:id="rId5" imgW="1650960" imgH="253800" progId="Equation.3">
              <p:embed/>
            </p:oleObj>
          </a:graphicData>
        </a:graphic>
      </p:graphicFrame>
      <p:sp>
        <p:nvSpPr>
          <p:cNvPr id="40" name="Espace réservé du numéro de diapositive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14BE2-23BA-462B-87DF-94A3918316E8}" type="slidenum">
              <a:rPr lang="fr-FR" smtClean="0"/>
              <a:pPr/>
              <a:t>25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5085184"/>
            <a:ext cx="5840646" cy="648072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268760"/>
            <a:ext cx="3900465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1268760"/>
            <a:ext cx="3963450" cy="3000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llipse 5"/>
          <p:cNvSpPr/>
          <p:nvPr/>
        </p:nvSpPr>
        <p:spPr>
          <a:xfrm>
            <a:off x="899592" y="278092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6"/>
          <p:cNvSpPr/>
          <p:nvPr/>
        </p:nvSpPr>
        <p:spPr>
          <a:xfrm>
            <a:off x="5580112" y="2852936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21"/>
          <p:cNvSpPr/>
          <p:nvPr/>
        </p:nvSpPr>
        <p:spPr>
          <a:xfrm>
            <a:off x="5220072" y="2852936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Forme 34"/>
          <p:cNvCxnSpPr>
            <a:stCxn id="8" idx="7"/>
            <a:endCxn id="10" idx="1"/>
          </p:cNvCxnSpPr>
          <p:nvPr/>
        </p:nvCxnSpPr>
        <p:spPr>
          <a:xfrm rot="16200000" flipH="1">
            <a:off x="3095836" y="728700"/>
            <a:ext cx="72008" cy="4218646"/>
          </a:xfrm>
          <a:prstGeom prst="curvedConnector3">
            <a:avLst>
              <a:gd name="adj1" fmla="val -1391177"/>
            </a:avLst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lipse 35"/>
          <p:cNvSpPr/>
          <p:nvPr/>
        </p:nvSpPr>
        <p:spPr>
          <a:xfrm>
            <a:off x="1259632" y="278092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" name="Forme 34"/>
          <p:cNvCxnSpPr>
            <a:stCxn id="12" idx="7"/>
            <a:endCxn id="9" idx="1"/>
          </p:cNvCxnSpPr>
          <p:nvPr/>
        </p:nvCxnSpPr>
        <p:spPr>
          <a:xfrm rot="16200000" flipH="1">
            <a:off x="3455876" y="728700"/>
            <a:ext cx="72008" cy="4218646"/>
          </a:xfrm>
          <a:prstGeom prst="curvedConnector3">
            <a:avLst>
              <a:gd name="adj1" fmla="val 1913310"/>
            </a:avLst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e 40"/>
          <p:cNvSpPr/>
          <p:nvPr/>
        </p:nvSpPr>
        <p:spPr>
          <a:xfrm>
            <a:off x="4860032" y="2852936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2"/>
          <p:cNvSpPr/>
          <p:nvPr/>
        </p:nvSpPr>
        <p:spPr>
          <a:xfrm>
            <a:off x="6012160" y="2852936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323528" y="4294837"/>
            <a:ext cx="15687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B050"/>
                </a:solidFill>
                <a:cs typeface="Comic Sans MS"/>
              </a:rPr>
              <a:t>GOOD</a:t>
            </a:r>
            <a:endParaRPr lang="en-US" sz="3600" dirty="0">
              <a:solidFill>
                <a:srgbClr val="00B050"/>
              </a:solidFill>
              <a:cs typeface="Comic Sans M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644008" y="5157192"/>
            <a:ext cx="432048" cy="43204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515218" y="487134"/>
            <a:ext cx="30172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cs typeface="Comic Sans MS"/>
              </a:rPr>
              <a:t>Binary term</a:t>
            </a:r>
            <a:endParaRPr lang="en-US" sz="4000" dirty="0">
              <a:cs typeface="Comic Sans MS"/>
            </a:endParaRPr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14BE2-23BA-462B-87DF-94A3918316E8}" type="slidenum">
              <a:rPr lang="fr-FR" smtClean="0"/>
              <a:pPr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509352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268760"/>
            <a:ext cx="3900465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268760"/>
            <a:ext cx="3963450" cy="3000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llipse 5"/>
          <p:cNvSpPr/>
          <p:nvPr/>
        </p:nvSpPr>
        <p:spPr>
          <a:xfrm>
            <a:off x="899592" y="278092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6"/>
          <p:cNvSpPr/>
          <p:nvPr/>
        </p:nvSpPr>
        <p:spPr>
          <a:xfrm>
            <a:off x="5580112" y="2852936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21"/>
          <p:cNvSpPr/>
          <p:nvPr/>
        </p:nvSpPr>
        <p:spPr>
          <a:xfrm>
            <a:off x="5220072" y="2852936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Forme 34"/>
          <p:cNvCxnSpPr>
            <a:stCxn id="8" idx="7"/>
            <a:endCxn id="10" idx="1"/>
          </p:cNvCxnSpPr>
          <p:nvPr/>
        </p:nvCxnSpPr>
        <p:spPr>
          <a:xfrm rot="16200000" flipH="1">
            <a:off x="3095836" y="728700"/>
            <a:ext cx="72008" cy="4218646"/>
          </a:xfrm>
          <a:prstGeom prst="curvedConnector3">
            <a:avLst>
              <a:gd name="adj1" fmla="val -1391177"/>
            </a:avLst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lipse 35"/>
          <p:cNvSpPr/>
          <p:nvPr/>
        </p:nvSpPr>
        <p:spPr>
          <a:xfrm>
            <a:off x="1259632" y="278092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40"/>
          <p:cNvSpPr/>
          <p:nvPr/>
        </p:nvSpPr>
        <p:spPr>
          <a:xfrm>
            <a:off x="4860032" y="2852936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2"/>
          <p:cNvSpPr/>
          <p:nvPr/>
        </p:nvSpPr>
        <p:spPr>
          <a:xfrm>
            <a:off x="6012160" y="2852936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7" name="Forme 34"/>
          <p:cNvCxnSpPr>
            <a:stCxn id="12" idx="7"/>
            <a:endCxn id="16" idx="1"/>
          </p:cNvCxnSpPr>
          <p:nvPr/>
        </p:nvCxnSpPr>
        <p:spPr>
          <a:xfrm rot="16200000" flipH="1">
            <a:off x="3671900" y="512676"/>
            <a:ext cx="72008" cy="4650694"/>
          </a:xfrm>
          <a:prstGeom prst="curvedConnector3">
            <a:avLst>
              <a:gd name="adj1" fmla="val -2435600"/>
            </a:avLst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4060830" y="4293096"/>
            <a:ext cx="11465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C000"/>
                </a:solidFill>
                <a:cs typeface="Comic Sans MS"/>
              </a:rPr>
              <a:t>BAD</a:t>
            </a:r>
            <a:endParaRPr lang="en-US" sz="3600" dirty="0">
              <a:solidFill>
                <a:srgbClr val="FFC000"/>
              </a:solidFill>
              <a:cs typeface="Comic Sans MS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91680" y="5085184"/>
            <a:ext cx="5840646" cy="648072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4644008" y="5157192"/>
            <a:ext cx="432048" cy="43204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436096" y="491420"/>
            <a:ext cx="30172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cs typeface="Comic Sans MS"/>
              </a:rPr>
              <a:t>Binary term</a:t>
            </a:r>
            <a:endParaRPr lang="en-US" sz="4000" dirty="0">
              <a:cs typeface="Comic Sans MS"/>
            </a:endParaRPr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14BE2-23BA-462B-87DF-94A3918316E8}" type="slidenum">
              <a:rPr lang="fr-FR" smtClean="0"/>
              <a:pPr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09987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e 17"/>
          <p:cNvGrpSpPr/>
          <p:nvPr/>
        </p:nvGrpSpPr>
        <p:grpSpPr>
          <a:xfrm>
            <a:off x="395536" y="476672"/>
            <a:ext cx="8504918" cy="4392488"/>
            <a:chOff x="395536" y="548680"/>
            <a:chExt cx="8504918" cy="4392488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5536" y="1340768"/>
              <a:ext cx="3900465" cy="2952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60032" y="1340768"/>
              <a:ext cx="3963450" cy="30000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Ellipse 5"/>
            <p:cNvSpPr/>
            <p:nvPr/>
          </p:nvSpPr>
          <p:spPr>
            <a:xfrm>
              <a:off x="899592" y="2852936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Ellipse 6"/>
            <p:cNvSpPr/>
            <p:nvPr/>
          </p:nvSpPr>
          <p:spPr>
            <a:xfrm>
              <a:off x="5580112" y="2924944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Ellipse 21"/>
            <p:cNvSpPr/>
            <p:nvPr/>
          </p:nvSpPr>
          <p:spPr>
            <a:xfrm>
              <a:off x="5220072" y="2924944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1" name="Forme 34"/>
            <p:cNvCxnSpPr>
              <a:stCxn id="8" idx="7"/>
              <a:endCxn id="10" idx="1"/>
            </p:cNvCxnSpPr>
            <p:nvPr/>
          </p:nvCxnSpPr>
          <p:spPr>
            <a:xfrm rot="16200000" flipH="1">
              <a:off x="3095836" y="800708"/>
              <a:ext cx="72008" cy="4218646"/>
            </a:xfrm>
            <a:prstGeom prst="curvedConnector3">
              <a:avLst>
                <a:gd name="adj1" fmla="val -1391177"/>
              </a:avLst>
            </a:prstGeom>
            <a:ln w="381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Ellipse 35"/>
            <p:cNvSpPr/>
            <p:nvPr/>
          </p:nvSpPr>
          <p:spPr>
            <a:xfrm>
              <a:off x="1259632" y="2852936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Ellipse 40"/>
            <p:cNvSpPr/>
            <p:nvPr/>
          </p:nvSpPr>
          <p:spPr>
            <a:xfrm>
              <a:off x="4860032" y="2924944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5" name="Forme 34"/>
            <p:cNvCxnSpPr>
              <a:stCxn id="12" idx="7"/>
              <a:endCxn id="14" idx="2"/>
            </p:cNvCxnSpPr>
            <p:nvPr/>
          </p:nvCxnSpPr>
          <p:spPr>
            <a:xfrm rot="16200000" flipH="1">
              <a:off x="3059831" y="1196752"/>
              <a:ext cx="122925" cy="3477475"/>
            </a:xfrm>
            <a:prstGeom prst="curvedConnector4">
              <a:avLst>
                <a:gd name="adj1" fmla="val -185967"/>
                <a:gd name="adj2" fmla="val 50303"/>
              </a:avLst>
            </a:prstGeom>
            <a:ln w="381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Ellipse 12"/>
            <p:cNvSpPr/>
            <p:nvPr/>
          </p:nvSpPr>
          <p:spPr>
            <a:xfrm>
              <a:off x="6012160" y="2924944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6444208" y="4294837"/>
              <a:ext cx="24562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solidFill>
                    <a:srgbClr val="FF0000"/>
                  </a:solidFill>
                  <a:cs typeface="Comic Sans MS"/>
                </a:rPr>
                <a:t>VERY BAD</a:t>
              </a:r>
              <a:endParaRPr lang="en-US" sz="3600" dirty="0">
                <a:solidFill>
                  <a:srgbClr val="FF0000"/>
                </a:solidFill>
                <a:cs typeface="Comic Sans MS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004048" y="548680"/>
              <a:ext cx="344286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>
                  <a:cs typeface="Comic Sans MS"/>
                </a:rPr>
                <a:t>Binary term II</a:t>
              </a:r>
              <a:endParaRPr lang="en-US" sz="4000" dirty="0">
                <a:cs typeface="Comic Sans MS"/>
              </a:endParaRPr>
            </a:p>
          </p:txBody>
        </p:sp>
      </p:grp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65028825"/>
              </p:ext>
            </p:extLst>
          </p:nvPr>
        </p:nvGraphicFramePr>
        <p:xfrm>
          <a:off x="1231900" y="4838700"/>
          <a:ext cx="6410325" cy="1733550"/>
        </p:xfrm>
        <a:graphic>
          <a:graphicData uri="http://schemas.openxmlformats.org/presentationml/2006/ole">
            <p:oleObj spid="_x0000_s65538" name="方程式" r:id="rId5" imgW="2641320" imgH="711000" progId="Equation.3">
              <p:embed/>
            </p:oleObj>
          </a:graphicData>
        </a:graphic>
      </p:graphicFrame>
      <p:sp>
        <p:nvSpPr>
          <p:cNvPr id="17" name="Espace réservé du numéro de diapositive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14BE2-23BA-462B-87DF-94A3918316E8}" type="slidenum">
              <a:rPr lang="fr-FR" smtClean="0"/>
              <a:pPr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78479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7160" y="548680"/>
            <a:ext cx="9011344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+mn-lt"/>
                <a:cs typeface="Comic Sans MS"/>
              </a:rPr>
              <a:t>Optimization problem</a:t>
            </a:r>
            <a:endParaRPr lang="en-US" dirty="0">
              <a:latin typeface="+mn-lt"/>
              <a:cs typeface="Comic Sans MS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669033369"/>
              </p:ext>
            </p:extLst>
          </p:nvPr>
        </p:nvGraphicFramePr>
        <p:xfrm>
          <a:off x="557213" y="3017838"/>
          <a:ext cx="7939087" cy="858837"/>
        </p:xfrm>
        <a:graphic>
          <a:graphicData uri="http://schemas.openxmlformats.org/presentationml/2006/ole">
            <p:oleObj spid="_x0000_s66562" name="方程式" r:id="rId3" imgW="3327120" imgH="355320" progId="Equation.3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64385" y="1916832"/>
            <a:ext cx="7807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cs typeface="Comic Sans MS"/>
              </a:rPr>
              <a:t>Minimize with respect to the integer disparity vector d:</a:t>
            </a:r>
            <a:endParaRPr lang="en-US" sz="2400" dirty="0">
              <a:cs typeface="Comic Sans M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1967" y="4407495"/>
            <a:ext cx="800231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>
                <a:cs typeface="Comic Sans MS"/>
              </a:rPr>
              <a:t>This is (in general) an NP-hard problem…</a:t>
            </a:r>
          </a:p>
          <a:p>
            <a:endParaRPr lang="en-US" sz="2400" dirty="0" smtClean="0">
              <a:cs typeface="Comic Sans MS"/>
            </a:endParaRPr>
          </a:p>
          <a:p>
            <a:r>
              <a:rPr lang="en-US" sz="2400" dirty="0">
                <a:cs typeface="Comic Sans MS"/>
              </a:rPr>
              <a:t> </a:t>
            </a:r>
            <a:r>
              <a:rPr lang="en-US" sz="2400" dirty="0" smtClean="0">
                <a:cs typeface="Comic Sans MS"/>
              </a:rPr>
              <a:t>   …because there is no natural ordering on the vectors d</a:t>
            </a:r>
          </a:p>
          <a:p>
            <a:endParaRPr lang="en-US" sz="2400" dirty="0">
              <a:cs typeface="Comic Sans MS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cs typeface="Comic Sans MS"/>
              </a:rPr>
              <a:t>We give an efficient approximation algorithm</a:t>
            </a:r>
            <a:endParaRPr lang="en-US" sz="2400" dirty="0">
              <a:cs typeface="Comic Sans MS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14BE2-23BA-462B-87DF-94A3918316E8}" type="slidenum">
              <a:rPr lang="fr-FR" smtClean="0"/>
              <a:pPr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22783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07904" y="548680"/>
            <a:ext cx="4680520" cy="57606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Comparing images</a:t>
            </a:r>
            <a:endParaRPr lang="fr-FR" dirty="0"/>
          </a:p>
        </p:txBody>
      </p:sp>
      <p:pic>
        <p:nvPicPr>
          <p:cNvPr id="3074" name="Picture 2" descr="\\VBOXSVR\pascal\2007_0037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780928"/>
            <a:ext cx="3024336" cy="3024336"/>
          </a:xfrm>
          <a:prstGeom prst="rect">
            <a:avLst/>
          </a:prstGeom>
          <a:noFill/>
        </p:spPr>
      </p:pic>
      <p:pic>
        <p:nvPicPr>
          <p:cNvPr id="3075" name="Picture 3" descr="\\VBOXSVR\pascal\2007_0048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2636912"/>
            <a:ext cx="2437902" cy="3312368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4283968" y="3095089"/>
            <a:ext cx="1002197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800" dirty="0" smtClean="0"/>
              <a:t>≈</a:t>
            </a:r>
            <a:endParaRPr lang="en-US" sz="12800" dirty="0"/>
          </a:p>
        </p:txBody>
      </p:sp>
      <p:sp>
        <p:nvSpPr>
          <p:cNvPr id="9" name="ZoneTexte 8"/>
          <p:cNvSpPr txBox="1"/>
          <p:nvPr/>
        </p:nvSpPr>
        <p:spPr>
          <a:xfrm>
            <a:off x="4558092" y="3163615"/>
            <a:ext cx="4459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/>
              <a:t>?</a:t>
            </a:r>
            <a:endParaRPr lang="fr-FR" sz="4400" dirty="0"/>
          </a:p>
        </p:txBody>
      </p:sp>
      <p:sp>
        <p:nvSpPr>
          <p:cNvPr id="10" name="ZoneTexte 9"/>
          <p:cNvSpPr txBox="1"/>
          <p:nvPr/>
        </p:nvSpPr>
        <p:spPr>
          <a:xfrm>
            <a:off x="251520" y="1484784"/>
            <a:ext cx="856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We need to design a good </a:t>
            </a:r>
            <a:r>
              <a:rPr lang="en-US" sz="2800" b="1" dirty="0" smtClean="0"/>
              <a:t>image </a:t>
            </a:r>
            <a:r>
              <a:rPr lang="en-US" sz="2800" b="1" dirty="0" smtClean="0"/>
              <a:t>similarity measure</a:t>
            </a:r>
            <a:r>
              <a:rPr lang="en-US" sz="2800" dirty="0" smtClean="0"/>
              <a:t>:</a:t>
            </a:r>
            <a:endParaRPr lang="en-US" sz="2800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14BE2-23BA-462B-87DF-94A3918316E8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Vertical Move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132856"/>
            <a:ext cx="3900465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132856"/>
            <a:ext cx="3963450" cy="3000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llipse 5"/>
          <p:cNvSpPr/>
          <p:nvPr/>
        </p:nvSpPr>
        <p:spPr>
          <a:xfrm>
            <a:off x="899592" y="3573016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/>
          <p:cNvSpPr/>
          <p:nvPr/>
        </p:nvSpPr>
        <p:spPr>
          <a:xfrm>
            <a:off x="1259632" y="3573016"/>
            <a:ext cx="216024" cy="216024"/>
          </a:xfrm>
          <a:prstGeom prst="ellipse">
            <a:avLst/>
          </a:prstGeom>
          <a:solidFill>
            <a:srgbClr val="F86308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/>
          <p:cNvSpPr/>
          <p:nvPr/>
        </p:nvSpPr>
        <p:spPr>
          <a:xfrm>
            <a:off x="1619672" y="3573016"/>
            <a:ext cx="216024" cy="216024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7" name="Groupe 36"/>
          <p:cNvGrpSpPr/>
          <p:nvPr/>
        </p:nvGrpSpPr>
        <p:grpSpPr>
          <a:xfrm>
            <a:off x="5292080" y="2492896"/>
            <a:ext cx="216024" cy="1368946"/>
            <a:chOff x="5292080" y="2492896"/>
            <a:chExt cx="216024" cy="1368946"/>
          </a:xfrm>
        </p:grpSpPr>
        <p:sp>
          <p:nvSpPr>
            <p:cNvPr id="14" name="Ellipse 13"/>
            <p:cNvSpPr/>
            <p:nvPr/>
          </p:nvSpPr>
          <p:spPr>
            <a:xfrm>
              <a:off x="5292080" y="3356992"/>
              <a:ext cx="216024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Ellipse 14"/>
            <p:cNvSpPr/>
            <p:nvPr/>
          </p:nvSpPr>
          <p:spPr>
            <a:xfrm>
              <a:off x="5292080" y="3645024"/>
              <a:ext cx="216024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Ellipse 15"/>
            <p:cNvSpPr/>
            <p:nvPr/>
          </p:nvSpPr>
          <p:spPr>
            <a:xfrm>
              <a:off x="5292080" y="2780928"/>
              <a:ext cx="216024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Ellipse 16"/>
            <p:cNvSpPr/>
            <p:nvPr/>
          </p:nvSpPr>
          <p:spPr>
            <a:xfrm>
              <a:off x="5292080" y="2492896"/>
              <a:ext cx="216024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36" name="Straight Arrow Connector 35"/>
            <p:cNvCxnSpPr>
              <a:stCxn id="17" idx="0"/>
              <a:endCxn id="15" idx="4"/>
            </p:cNvCxnSpPr>
            <p:nvPr/>
          </p:nvCxnSpPr>
          <p:spPr>
            <a:xfrm rot="16200000" flipH="1">
              <a:off x="4716016" y="3176972"/>
              <a:ext cx="1368152" cy="1588"/>
            </a:xfrm>
            <a:prstGeom prst="straightConnector1">
              <a:avLst/>
            </a:prstGeom>
            <a:ln w="38100">
              <a:solidFill>
                <a:schemeClr val="tx2">
                  <a:lumMod val="50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e 37"/>
          <p:cNvGrpSpPr/>
          <p:nvPr/>
        </p:nvGrpSpPr>
        <p:grpSpPr>
          <a:xfrm>
            <a:off x="5652120" y="2780928"/>
            <a:ext cx="216024" cy="1376541"/>
            <a:chOff x="5652120" y="2780928"/>
            <a:chExt cx="216024" cy="1376541"/>
          </a:xfrm>
        </p:grpSpPr>
        <p:sp>
          <p:nvSpPr>
            <p:cNvPr id="21" name="Ellipse 20"/>
            <p:cNvSpPr/>
            <p:nvPr/>
          </p:nvSpPr>
          <p:spPr>
            <a:xfrm>
              <a:off x="5652120" y="3645024"/>
              <a:ext cx="216024" cy="216024"/>
            </a:xfrm>
            <a:prstGeom prst="ellipse">
              <a:avLst/>
            </a:prstGeom>
            <a:solidFill>
              <a:srgbClr val="F86308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Ellipse 22"/>
            <p:cNvSpPr/>
            <p:nvPr/>
          </p:nvSpPr>
          <p:spPr>
            <a:xfrm>
              <a:off x="5652120" y="3933056"/>
              <a:ext cx="216024" cy="216024"/>
            </a:xfrm>
            <a:prstGeom prst="ellipse">
              <a:avLst/>
            </a:prstGeom>
            <a:solidFill>
              <a:srgbClr val="F86308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Ellipse 23"/>
            <p:cNvSpPr/>
            <p:nvPr/>
          </p:nvSpPr>
          <p:spPr>
            <a:xfrm>
              <a:off x="5652120" y="3068960"/>
              <a:ext cx="216024" cy="216024"/>
            </a:xfrm>
            <a:prstGeom prst="ellipse">
              <a:avLst/>
            </a:prstGeom>
            <a:solidFill>
              <a:srgbClr val="F86308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Ellipse 24"/>
            <p:cNvSpPr/>
            <p:nvPr/>
          </p:nvSpPr>
          <p:spPr>
            <a:xfrm>
              <a:off x="5652120" y="2780928"/>
              <a:ext cx="216024" cy="216024"/>
            </a:xfrm>
            <a:prstGeom prst="ellipse">
              <a:avLst/>
            </a:prstGeom>
            <a:solidFill>
              <a:srgbClr val="F86308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40" name="Straight Arrow Connector 39"/>
            <p:cNvCxnSpPr/>
            <p:nvPr/>
          </p:nvCxnSpPr>
          <p:spPr>
            <a:xfrm rot="16200000" flipH="1">
              <a:off x="5074402" y="3472599"/>
              <a:ext cx="1368152" cy="1588"/>
            </a:xfrm>
            <a:prstGeom prst="straightConnector1">
              <a:avLst/>
            </a:prstGeom>
            <a:ln w="38100">
              <a:solidFill>
                <a:schemeClr val="tx2">
                  <a:lumMod val="50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e 42"/>
          <p:cNvGrpSpPr/>
          <p:nvPr/>
        </p:nvGrpSpPr>
        <p:grpSpPr>
          <a:xfrm>
            <a:off x="6012160" y="2484507"/>
            <a:ext cx="216024" cy="1376541"/>
            <a:chOff x="6012160" y="2484507"/>
            <a:chExt cx="216024" cy="1376541"/>
          </a:xfrm>
        </p:grpSpPr>
        <p:sp>
          <p:nvSpPr>
            <p:cNvPr id="27" name="Ellipse 26"/>
            <p:cNvSpPr/>
            <p:nvPr/>
          </p:nvSpPr>
          <p:spPr>
            <a:xfrm>
              <a:off x="6012160" y="3068960"/>
              <a:ext cx="216024" cy="21602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" name="Ellipse 29"/>
            <p:cNvSpPr/>
            <p:nvPr/>
          </p:nvSpPr>
          <p:spPr>
            <a:xfrm>
              <a:off x="6012160" y="3645024"/>
              <a:ext cx="216024" cy="21602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Ellipse 30"/>
            <p:cNvSpPr/>
            <p:nvPr/>
          </p:nvSpPr>
          <p:spPr>
            <a:xfrm>
              <a:off x="6012160" y="2780928"/>
              <a:ext cx="216024" cy="21602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Ellipse 31"/>
            <p:cNvSpPr/>
            <p:nvPr/>
          </p:nvSpPr>
          <p:spPr>
            <a:xfrm>
              <a:off x="6012160" y="2492896"/>
              <a:ext cx="216024" cy="21602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41" name="Straight Arrow Connector 40"/>
            <p:cNvCxnSpPr/>
            <p:nvPr/>
          </p:nvCxnSpPr>
          <p:spPr>
            <a:xfrm rot="16200000" flipH="1">
              <a:off x="5439338" y="3167789"/>
              <a:ext cx="1368152" cy="1588"/>
            </a:xfrm>
            <a:prstGeom prst="straightConnector1">
              <a:avLst/>
            </a:prstGeom>
            <a:ln w="38100">
              <a:solidFill>
                <a:schemeClr val="tx2">
                  <a:lumMod val="50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e 34"/>
          <p:cNvGrpSpPr/>
          <p:nvPr/>
        </p:nvGrpSpPr>
        <p:grpSpPr>
          <a:xfrm>
            <a:off x="1083980" y="3068960"/>
            <a:ext cx="5144204" cy="688444"/>
            <a:chOff x="1083980" y="3068960"/>
            <a:chExt cx="5144204" cy="688444"/>
          </a:xfrm>
        </p:grpSpPr>
        <p:sp>
          <p:nvSpPr>
            <p:cNvPr id="22" name="Ellipse 21"/>
            <p:cNvSpPr/>
            <p:nvPr/>
          </p:nvSpPr>
          <p:spPr>
            <a:xfrm>
              <a:off x="5292080" y="3068960"/>
              <a:ext cx="216024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33" name="Forme 34"/>
            <p:cNvCxnSpPr>
              <a:stCxn id="6" idx="7"/>
              <a:endCxn id="22" idx="1"/>
            </p:cNvCxnSpPr>
            <p:nvPr/>
          </p:nvCxnSpPr>
          <p:spPr>
            <a:xfrm rot="5400000" flipH="1" flipV="1">
              <a:off x="2951820" y="1232756"/>
              <a:ext cx="504056" cy="4239736"/>
            </a:xfrm>
            <a:prstGeom prst="curvedConnector3">
              <a:avLst>
                <a:gd name="adj1" fmla="val 151628"/>
              </a:avLst>
            </a:prstGeom>
            <a:ln w="38100">
              <a:solidFill>
                <a:schemeClr val="accent1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Ellipse 18"/>
            <p:cNvSpPr/>
            <p:nvPr/>
          </p:nvSpPr>
          <p:spPr>
            <a:xfrm>
              <a:off x="5652120" y="3356992"/>
              <a:ext cx="216024" cy="216024"/>
            </a:xfrm>
            <a:prstGeom prst="ellipse">
              <a:avLst/>
            </a:prstGeom>
            <a:solidFill>
              <a:srgbClr val="F86308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" name="Ellipse 28"/>
            <p:cNvSpPr/>
            <p:nvPr/>
          </p:nvSpPr>
          <p:spPr>
            <a:xfrm>
              <a:off x="6012160" y="3356992"/>
              <a:ext cx="216024" cy="21602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20" name="Forme 34"/>
            <p:cNvCxnSpPr>
              <a:stCxn id="18" idx="7"/>
              <a:endCxn id="19" idx="1"/>
            </p:cNvCxnSpPr>
            <p:nvPr/>
          </p:nvCxnSpPr>
          <p:spPr>
            <a:xfrm rot="5400000" flipH="1" flipV="1">
              <a:off x="3455876" y="1376772"/>
              <a:ext cx="216024" cy="4239736"/>
            </a:xfrm>
            <a:prstGeom prst="curvedConnector3">
              <a:avLst>
                <a:gd name="adj1" fmla="val 220466"/>
              </a:avLst>
            </a:prstGeom>
            <a:ln w="3810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Forme 34"/>
            <p:cNvCxnSpPr>
              <a:stCxn id="26" idx="5"/>
              <a:endCxn id="29" idx="3"/>
            </p:cNvCxnSpPr>
            <p:nvPr/>
          </p:nvCxnSpPr>
          <p:spPr>
            <a:xfrm rot="5400000" flipH="1" flipV="1">
              <a:off x="3815916" y="1529524"/>
              <a:ext cx="216024" cy="4239736"/>
            </a:xfrm>
            <a:prstGeom prst="curvedConnector3">
              <a:avLst>
                <a:gd name="adj1" fmla="val -183643"/>
              </a:avLst>
            </a:prstGeom>
            <a:ln w="38100">
              <a:solidFill>
                <a:schemeClr val="accent3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TextBox 41"/>
          <p:cNvSpPr txBox="1"/>
          <p:nvPr/>
        </p:nvSpPr>
        <p:spPr>
          <a:xfrm>
            <a:off x="539552" y="1268760"/>
            <a:ext cx="8460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general problem is NP Hard, but if we just allow vertical moves, it can be </a:t>
            </a:r>
            <a:r>
              <a:rPr lang="en-US" dirty="0" smtClean="0"/>
              <a:t>solved </a:t>
            </a:r>
            <a:r>
              <a:rPr lang="en-US" dirty="0" smtClean="0"/>
              <a:t>optimally.</a:t>
            </a:r>
            <a:endParaRPr lang="en-US" dirty="0"/>
          </a:p>
        </p:txBody>
      </p:sp>
      <p:sp>
        <p:nvSpPr>
          <p:cNvPr id="49" name="Espace réservé du numéro de diapositive 4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14BE2-23BA-462B-87DF-94A3918316E8}" type="slidenum">
              <a:rPr lang="fr-FR" smtClean="0"/>
              <a:pPr/>
              <a:t>30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Horizontal Move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132856"/>
            <a:ext cx="3900465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132856"/>
            <a:ext cx="3963450" cy="3000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llipse 5"/>
          <p:cNvSpPr/>
          <p:nvPr/>
        </p:nvSpPr>
        <p:spPr>
          <a:xfrm>
            <a:off x="899592" y="3573016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/>
          <p:cNvSpPr/>
          <p:nvPr/>
        </p:nvSpPr>
        <p:spPr>
          <a:xfrm>
            <a:off x="1259632" y="3573016"/>
            <a:ext cx="216024" cy="216024"/>
          </a:xfrm>
          <a:prstGeom prst="ellipse">
            <a:avLst/>
          </a:prstGeom>
          <a:solidFill>
            <a:srgbClr val="F86308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/>
          <p:cNvSpPr/>
          <p:nvPr/>
        </p:nvSpPr>
        <p:spPr>
          <a:xfrm>
            <a:off x="1619672" y="3573016"/>
            <a:ext cx="216024" cy="216024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9" name="Groupe 38"/>
          <p:cNvGrpSpPr/>
          <p:nvPr/>
        </p:nvGrpSpPr>
        <p:grpSpPr>
          <a:xfrm>
            <a:off x="5292080" y="2780928"/>
            <a:ext cx="1440160" cy="792088"/>
            <a:chOff x="5292080" y="2780928"/>
            <a:chExt cx="1440160" cy="792088"/>
          </a:xfrm>
        </p:grpSpPr>
        <p:sp>
          <p:nvSpPr>
            <p:cNvPr id="22" name="Ellipse 21"/>
            <p:cNvSpPr/>
            <p:nvPr/>
          </p:nvSpPr>
          <p:spPr>
            <a:xfrm>
              <a:off x="5292080" y="3068960"/>
              <a:ext cx="216024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Ellipse 18"/>
            <p:cNvSpPr/>
            <p:nvPr/>
          </p:nvSpPr>
          <p:spPr>
            <a:xfrm>
              <a:off x="5652120" y="3356992"/>
              <a:ext cx="216024" cy="216024"/>
            </a:xfrm>
            <a:prstGeom prst="ellipse">
              <a:avLst/>
            </a:prstGeom>
            <a:solidFill>
              <a:srgbClr val="F86308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Ellipse 26"/>
            <p:cNvSpPr/>
            <p:nvPr/>
          </p:nvSpPr>
          <p:spPr>
            <a:xfrm>
              <a:off x="6516216" y="2780928"/>
              <a:ext cx="216024" cy="21602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3" name="Groupe 42"/>
          <p:cNvGrpSpPr/>
          <p:nvPr/>
        </p:nvGrpSpPr>
        <p:grpSpPr>
          <a:xfrm>
            <a:off x="5004048" y="3068960"/>
            <a:ext cx="1080120" cy="216024"/>
            <a:chOff x="5004048" y="3068960"/>
            <a:chExt cx="1080120" cy="216024"/>
          </a:xfrm>
        </p:grpSpPr>
        <p:sp>
          <p:nvSpPr>
            <p:cNvPr id="14" name="Ellipse 13"/>
            <p:cNvSpPr/>
            <p:nvPr/>
          </p:nvSpPr>
          <p:spPr>
            <a:xfrm>
              <a:off x="5004048" y="3068960"/>
              <a:ext cx="216024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Ellipse 15"/>
            <p:cNvSpPr/>
            <p:nvPr/>
          </p:nvSpPr>
          <p:spPr>
            <a:xfrm>
              <a:off x="5580112" y="3068960"/>
              <a:ext cx="216024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Ellipse 16"/>
            <p:cNvSpPr/>
            <p:nvPr/>
          </p:nvSpPr>
          <p:spPr>
            <a:xfrm>
              <a:off x="5868144" y="3068960"/>
              <a:ext cx="216024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36" name="Straight Arrow Connector 35"/>
            <p:cNvCxnSpPr>
              <a:stCxn id="17" idx="6"/>
              <a:endCxn id="14" idx="2"/>
            </p:cNvCxnSpPr>
            <p:nvPr/>
          </p:nvCxnSpPr>
          <p:spPr>
            <a:xfrm flipH="1">
              <a:off x="5004048" y="3176972"/>
              <a:ext cx="1080120" cy="1588"/>
            </a:xfrm>
            <a:prstGeom prst="straightConnector1">
              <a:avLst/>
            </a:prstGeom>
            <a:ln w="38100">
              <a:solidFill>
                <a:schemeClr val="tx2">
                  <a:lumMod val="50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e 41"/>
          <p:cNvGrpSpPr/>
          <p:nvPr/>
        </p:nvGrpSpPr>
        <p:grpSpPr>
          <a:xfrm>
            <a:off x="5076056" y="3356992"/>
            <a:ext cx="1440160" cy="216024"/>
            <a:chOff x="5076056" y="3356992"/>
            <a:chExt cx="1440160" cy="216024"/>
          </a:xfrm>
        </p:grpSpPr>
        <p:sp>
          <p:nvSpPr>
            <p:cNvPr id="21" name="Ellipse 20"/>
            <p:cNvSpPr/>
            <p:nvPr/>
          </p:nvSpPr>
          <p:spPr>
            <a:xfrm>
              <a:off x="5364088" y="3356992"/>
              <a:ext cx="216024" cy="216024"/>
            </a:xfrm>
            <a:prstGeom prst="ellipse">
              <a:avLst/>
            </a:prstGeom>
            <a:solidFill>
              <a:srgbClr val="F86308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Ellipse 22"/>
            <p:cNvSpPr/>
            <p:nvPr/>
          </p:nvSpPr>
          <p:spPr>
            <a:xfrm>
              <a:off x="5076056" y="3356992"/>
              <a:ext cx="216024" cy="216024"/>
            </a:xfrm>
            <a:prstGeom prst="ellipse">
              <a:avLst/>
            </a:prstGeom>
            <a:solidFill>
              <a:srgbClr val="F86308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Ellipse 23"/>
            <p:cNvSpPr/>
            <p:nvPr/>
          </p:nvSpPr>
          <p:spPr>
            <a:xfrm>
              <a:off x="5940152" y="3356992"/>
              <a:ext cx="216024" cy="216024"/>
            </a:xfrm>
            <a:prstGeom prst="ellipse">
              <a:avLst/>
            </a:prstGeom>
            <a:solidFill>
              <a:srgbClr val="F86308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Ellipse 24"/>
            <p:cNvSpPr/>
            <p:nvPr/>
          </p:nvSpPr>
          <p:spPr>
            <a:xfrm>
              <a:off x="6300192" y="3356992"/>
              <a:ext cx="216024" cy="216024"/>
            </a:xfrm>
            <a:prstGeom prst="ellipse">
              <a:avLst/>
            </a:prstGeom>
            <a:solidFill>
              <a:srgbClr val="F86308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40" name="Straight Arrow Connector 39"/>
            <p:cNvCxnSpPr>
              <a:stCxn id="25" idx="6"/>
              <a:endCxn id="23" idx="2"/>
            </p:cNvCxnSpPr>
            <p:nvPr/>
          </p:nvCxnSpPr>
          <p:spPr>
            <a:xfrm flipH="1">
              <a:off x="5076056" y="3465004"/>
              <a:ext cx="1440160" cy="1588"/>
            </a:xfrm>
            <a:prstGeom prst="straightConnector1">
              <a:avLst/>
            </a:prstGeom>
            <a:ln w="38100">
              <a:solidFill>
                <a:schemeClr val="tx2">
                  <a:lumMod val="50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e 43"/>
          <p:cNvGrpSpPr/>
          <p:nvPr/>
        </p:nvGrpSpPr>
        <p:grpSpPr>
          <a:xfrm>
            <a:off x="5652120" y="2780928"/>
            <a:ext cx="1368152" cy="216024"/>
            <a:chOff x="5652120" y="2780928"/>
            <a:chExt cx="1368152" cy="216024"/>
          </a:xfrm>
        </p:grpSpPr>
        <p:sp>
          <p:nvSpPr>
            <p:cNvPr id="29" name="Ellipse 28"/>
            <p:cNvSpPr/>
            <p:nvPr/>
          </p:nvSpPr>
          <p:spPr>
            <a:xfrm>
              <a:off x="5940152" y="2780928"/>
              <a:ext cx="216024" cy="21602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" name="Ellipse 29"/>
            <p:cNvSpPr/>
            <p:nvPr/>
          </p:nvSpPr>
          <p:spPr>
            <a:xfrm>
              <a:off x="5652120" y="2780928"/>
              <a:ext cx="216024" cy="21602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Ellipse 30"/>
            <p:cNvSpPr/>
            <p:nvPr/>
          </p:nvSpPr>
          <p:spPr>
            <a:xfrm>
              <a:off x="6228184" y="2780928"/>
              <a:ext cx="216024" cy="21602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Ellipse 31"/>
            <p:cNvSpPr/>
            <p:nvPr/>
          </p:nvSpPr>
          <p:spPr>
            <a:xfrm>
              <a:off x="6804248" y="2780928"/>
              <a:ext cx="216024" cy="21602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41" name="Straight Arrow Connector 40"/>
            <p:cNvCxnSpPr>
              <a:stCxn id="32" idx="6"/>
              <a:endCxn id="30" idx="2"/>
            </p:cNvCxnSpPr>
            <p:nvPr/>
          </p:nvCxnSpPr>
          <p:spPr>
            <a:xfrm flipH="1">
              <a:off x="5652120" y="2888940"/>
              <a:ext cx="1368152" cy="1588"/>
            </a:xfrm>
            <a:prstGeom prst="straightConnector1">
              <a:avLst/>
            </a:prstGeom>
            <a:ln w="38100">
              <a:solidFill>
                <a:schemeClr val="tx2">
                  <a:lumMod val="50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e 33"/>
          <p:cNvGrpSpPr/>
          <p:nvPr/>
        </p:nvGrpSpPr>
        <p:grpSpPr>
          <a:xfrm>
            <a:off x="1083980" y="2812564"/>
            <a:ext cx="5463872" cy="792088"/>
            <a:chOff x="1083980" y="2812564"/>
            <a:chExt cx="5463872" cy="792088"/>
          </a:xfrm>
        </p:grpSpPr>
        <p:cxnSp>
          <p:nvCxnSpPr>
            <p:cNvPr id="33" name="Forme 34"/>
            <p:cNvCxnSpPr>
              <a:stCxn id="6" idx="7"/>
              <a:endCxn id="22" idx="1"/>
            </p:cNvCxnSpPr>
            <p:nvPr/>
          </p:nvCxnSpPr>
          <p:spPr>
            <a:xfrm rot="5400000" flipH="1" flipV="1">
              <a:off x="2951820" y="1232756"/>
              <a:ext cx="504056" cy="4239736"/>
            </a:xfrm>
            <a:prstGeom prst="curvedConnector3">
              <a:avLst>
                <a:gd name="adj1" fmla="val 151628"/>
              </a:avLst>
            </a:prstGeom>
            <a:ln w="38100">
              <a:solidFill>
                <a:schemeClr val="accent1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Forme 34"/>
            <p:cNvCxnSpPr>
              <a:stCxn id="18" idx="7"/>
              <a:endCxn id="19" idx="1"/>
            </p:cNvCxnSpPr>
            <p:nvPr/>
          </p:nvCxnSpPr>
          <p:spPr>
            <a:xfrm rot="5400000" flipH="1" flipV="1">
              <a:off x="3455876" y="1376772"/>
              <a:ext cx="216024" cy="4239736"/>
            </a:xfrm>
            <a:prstGeom prst="curvedConnector3">
              <a:avLst>
                <a:gd name="adj1" fmla="val 220466"/>
              </a:avLst>
            </a:prstGeom>
            <a:ln w="3810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Forme 34"/>
            <p:cNvCxnSpPr>
              <a:stCxn id="26" idx="7"/>
              <a:endCxn id="27" idx="1"/>
            </p:cNvCxnSpPr>
            <p:nvPr/>
          </p:nvCxnSpPr>
          <p:spPr>
            <a:xfrm rot="5400000" flipH="1" flipV="1">
              <a:off x="3779912" y="836712"/>
              <a:ext cx="792088" cy="4743792"/>
            </a:xfrm>
            <a:prstGeom prst="curvedConnector3">
              <a:avLst>
                <a:gd name="adj1" fmla="val 132854"/>
              </a:avLst>
            </a:prstGeom>
            <a:ln w="38100">
              <a:solidFill>
                <a:schemeClr val="accent3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TextBox 50"/>
          <p:cNvSpPr txBox="1"/>
          <p:nvPr/>
        </p:nvSpPr>
        <p:spPr>
          <a:xfrm>
            <a:off x="539552" y="1268760"/>
            <a:ext cx="8460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Horizontal moves can also be solved optimally.</a:t>
            </a:r>
            <a:endParaRPr lang="en-US" dirty="0"/>
          </a:p>
        </p:txBody>
      </p:sp>
      <p:sp>
        <p:nvSpPr>
          <p:cNvPr id="45" name="Espace réservé du numéro de diapositive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14BE2-23BA-462B-87DF-94A3918316E8}" type="slidenum">
              <a:rPr lang="fr-FR" smtClean="0"/>
              <a:pPr/>
              <a:t>31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Diagonal Move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132856"/>
            <a:ext cx="3900465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132856"/>
            <a:ext cx="3963450" cy="3000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llipse 5"/>
          <p:cNvSpPr/>
          <p:nvPr/>
        </p:nvSpPr>
        <p:spPr>
          <a:xfrm>
            <a:off x="899592" y="3573016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/>
          <p:cNvSpPr/>
          <p:nvPr/>
        </p:nvSpPr>
        <p:spPr>
          <a:xfrm>
            <a:off x="1259632" y="3573016"/>
            <a:ext cx="216024" cy="216024"/>
          </a:xfrm>
          <a:prstGeom prst="ellipse">
            <a:avLst/>
          </a:prstGeom>
          <a:solidFill>
            <a:srgbClr val="F86308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/>
          <p:cNvSpPr/>
          <p:nvPr/>
        </p:nvSpPr>
        <p:spPr>
          <a:xfrm>
            <a:off x="1619672" y="3573016"/>
            <a:ext cx="216024" cy="216024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1" name="Groupe 50"/>
          <p:cNvGrpSpPr/>
          <p:nvPr/>
        </p:nvGrpSpPr>
        <p:grpSpPr>
          <a:xfrm>
            <a:off x="5292080" y="2780928"/>
            <a:ext cx="1440160" cy="792088"/>
            <a:chOff x="5292080" y="2780928"/>
            <a:chExt cx="1440160" cy="792088"/>
          </a:xfrm>
        </p:grpSpPr>
        <p:sp>
          <p:nvSpPr>
            <p:cNvPr id="22" name="Ellipse 21"/>
            <p:cNvSpPr/>
            <p:nvPr/>
          </p:nvSpPr>
          <p:spPr>
            <a:xfrm>
              <a:off x="5292080" y="3140968"/>
              <a:ext cx="216024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Ellipse 18"/>
            <p:cNvSpPr/>
            <p:nvPr/>
          </p:nvSpPr>
          <p:spPr>
            <a:xfrm>
              <a:off x="5580112" y="3356992"/>
              <a:ext cx="216024" cy="216024"/>
            </a:xfrm>
            <a:prstGeom prst="ellipse">
              <a:avLst/>
            </a:prstGeom>
            <a:solidFill>
              <a:srgbClr val="F86308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Ellipse 26"/>
            <p:cNvSpPr/>
            <p:nvPr/>
          </p:nvSpPr>
          <p:spPr>
            <a:xfrm>
              <a:off x="6516216" y="2780928"/>
              <a:ext cx="216024" cy="21602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52" name="Groupe 51"/>
          <p:cNvGrpSpPr/>
          <p:nvPr/>
        </p:nvGrpSpPr>
        <p:grpSpPr>
          <a:xfrm>
            <a:off x="5076056" y="2636912"/>
            <a:ext cx="864096" cy="936104"/>
            <a:chOff x="5076056" y="2636912"/>
            <a:chExt cx="864096" cy="936104"/>
          </a:xfrm>
        </p:grpSpPr>
        <p:sp>
          <p:nvSpPr>
            <p:cNvPr id="14" name="Ellipse 13"/>
            <p:cNvSpPr/>
            <p:nvPr/>
          </p:nvSpPr>
          <p:spPr>
            <a:xfrm>
              <a:off x="5076056" y="3284984"/>
              <a:ext cx="216024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Ellipse 15"/>
            <p:cNvSpPr/>
            <p:nvPr/>
          </p:nvSpPr>
          <p:spPr>
            <a:xfrm>
              <a:off x="5508104" y="2852936"/>
              <a:ext cx="216024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Ellipse 16"/>
            <p:cNvSpPr/>
            <p:nvPr/>
          </p:nvSpPr>
          <p:spPr>
            <a:xfrm>
              <a:off x="5724128" y="2636912"/>
              <a:ext cx="216024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36" name="Straight Arrow Connector 35"/>
            <p:cNvCxnSpPr>
              <a:stCxn id="17" idx="7"/>
              <a:endCxn id="14" idx="3"/>
            </p:cNvCxnSpPr>
            <p:nvPr/>
          </p:nvCxnSpPr>
          <p:spPr>
            <a:xfrm flipH="1">
              <a:off x="5107692" y="2679093"/>
              <a:ext cx="800824" cy="851742"/>
            </a:xfrm>
            <a:prstGeom prst="straightConnector1">
              <a:avLst/>
            </a:prstGeom>
            <a:ln w="38100">
              <a:solidFill>
                <a:schemeClr val="tx2">
                  <a:lumMod val="50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e 52"/>
          <p:cNvGrpSpPr/>
          <p:nvPr/>
        </p:nvGrpSpPr>
        <p:grpSpPr>
          <a:xfrm>
            <a:off x="5148064" y="2924944"/>
            <a:ext cx="1080120" cy="1080120"/>
            <a:chOff x="5148064" y="2924944"/>
            <a:chExt cx="1080120" cy="1080120"/>
          </a:xfrm>
        </p:grpSpPr>
        <p:sp>
          <p:nvSpPr>
            <p:cNvPr id="21" name="Ellipse 20"/>
            <p:cNvSpPr/>
            <p:nvPr/>
          </p:nvSpPr>
          <p:spPr>
            <a:xfrm>
              <a:off x="5364088" y="3573016"/>
              <a:ext cx="216024" cy="216024"/>
            </a:xfrm>
            <a:prstGeom prst="ellipse">
              <a:avLst/>
            </a:prstGeom>
            <a:solidFill>
              <a:srgbClr val="F86308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Ellipse 22"/>
            <p:cNvSpPr/>
            <p:nvPr/>
          </p:nvSpPr>
          <p:spPr>
            <a:xfrm>
              <a:off x="5148064" y="3789040"/>
              <a:ext cx="216024" cy="216024"/>
            </a:xfrm>
            <a:prstGeom prst="ellipse">
              <a:avLst/>
            </a:prstGeom>
            <a:solidFill>
              <a:srgbClr val="F86308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Ellipse 23"/>
            <p:cNvSpPr/>
            <p:nvPr/>
          </p:nvSpPr>
          <p:spPr>
            <a:xfrm>
              <a:off x="5796136" y="3140968"/>
              <a:ext cx="216024" cy="216024"/>
            </a:xfrm>
            <a:prstGeom prst="ellipse">
              <a:avLst/>
            </a:prstGeom>
            <a:solidFill>
              <a:srgbClr val="F86308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Ellipse 24"/>
            <p:cNvSpPr/>
            <p:nvPr/>
          </p:nvSpPr>
          <p:spPr>
            <a:xfrm>
              <a:off x="6012160" y="2924944"/>
              <a:ext cx="216024" cy="216024"/>
            </a:xfrm>
            <a:prstGeom prst="ellipse">
              <a:avLst/>
            </a:prstGeom>
            <a:solidFill>
              <a:srgbClr val="F86308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40" name="Straight Arrow Connector 39"/>
            <p:cNvCxnSpPr>
              <a:stCxn id="25" idx="7"/>
              <a:endCxn id="23" idx="3"/>
            </p:cNvCxnSpPr>
            <p:nvPr/>
          </p:nvCxnSpPr>
          <p:spPr>
            <a:xfrm rot="16200000" flipH="1" flipV="1">
              <a:off x="5179700" y="2956580"/>
              <a:ext cx="1016848" cy="1016848"/>
            </a:xfrm>
            <a:prstGeom prst="straightConnector1">
              <a:avLst/>
            </a:prstGeom>
            <a:ln w="38100">
              <a:solidFill>
                <a:schemeClr val="tx2">
                  <a:lumMod val="50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e 53"/>
          <p:cNvGrpSpPr/>
          <p:nvPr/>
        </p:nvGrpSpPr>
        <p:grpSpPr>
          <a:xfrm>
            <a:off x="5868144" y="2564904"/>
            <a:ext cx="1080120" cy="1080120"/>
            <a:chOff x="5868144" y="2564904"/>
            <a:chExt cx="1080120" cy="1080120"/>
          </a:xfrm>
        </p:grpSpPr>
        <p:sp>
          <p:nvSpPr>
            <p:cNvPr id="29" name="Ellipse 28"/>
            <p:cNvSpPr/>
            <p:nvPr/>
          </p:nvSpPr>
          <p:spPr>
            <a:xfrm>
              <a:off x="6084168" y="3212976"/>
              <a:ext cx="216024" cy="21602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" name="Ellipse 29"/>
            <p:cNvSpPr/>
            <p:nvPr/>
          </p:nvSpPr>
          <p:spPr>
            <a:xfrm>
              <a:off x="5868144" y="3429000"/>
              <a:ext cx="216024" cy="21602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Ellipse 30"/>
            <p:cNvSpPr/>
            <p:nvPr/>
          </p:nvSpPr>
          <p:spPr>
            <a:xfrm>
              <a:off x="6300192" y="2996952"/>
              <a:ext cx="216024" cy="21602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Ellipse 31"/>
            <p:cNvSpPr/>
            <p:nvPr/>
          </p:nvSpPr>
          <p:spPr>
            <a:xfrm>
              <a:off x="6732240" y="2564904"/>
              <a:ext cx="216024" cy="21602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41" name="Straight Arrow Connector 40"/>
            <p:cNvCxnSpPr>
              <a:stCxn id="32" idx="7"/>
              <a:endCxn id="30" idx="3"/>
            </p:cNvCxnSpPr>
            <p:nvPr/>
          </p:nvCxnSpPr>
          <p:spPr>
            <a:xfrm rot="16200000" flipH="1" flipV="1">
              <a:off x="5899780" y="2596540"/>
              <a:ext cx="1016848" cy="1016848"/>
            </a:xfrm>
            <a:prstGeom prst="straightConnector1">
              <a:avLst/>
            </a:prstGeom>
            <a:ln w="38100">
              <a:solidFill>
                <a:schemeClr val="tx2">
                  <a:lumMod val="50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e 33"/>
          <p:cNvGrpSpPr/>
          <p:nvPr/>
        </p:nvGrpSpPr>
        <p:grpSpPr>
          <a:xfrm>
            <a:off x="1083980" y="2812564"/>
            <a:ext cx="5463872" cy="792088"/>
            <a:chOff x="1083980" y="2812564"/>
            <a:chExt cx="5463872" cy="792088"/>
          </a:xfrm>
        </p:grpSpPr>
        <p:cxnSp>
          <p:nvCxnSpPr>
            <p:cNvPr id="33" name="Forme 34"/>
            <p:cNvCxnSpPr>
              <a:stCxn id="6" idx="7"/>
              <a:endCxn id="22" idx="1"/>
            </p:cNvCxnSpPr>
            <p:nvPr/>
          </p:nvCxnSpPr>
          <p:spPr>
            <a:xfrm rot="5400000" flipH="1" flipV="1">
              <a:off x="2987824" y="1268760"/>
              <a:ext cx="432048" cy="4239736"/>
            </a:xfrm>
            <a:prstGeom prst="curvedConnector3">
              <a:avLst>
                <a:gd name="adj1" fmla="val 160233"/>
              </a:avLst>
            </a:prstGeom>
            <a:ln w="38100">
              <a:solidFill>
                <a:schemeClr val="accent1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Forme 34"/>
            <p:cNvCxnSpPr>
              <a:stCxn id="18" idx="7"/>
              <a:endCxn id="19" idx="1"/>
            </p:cNvCxnSpPr>
            <p:nvPr/>
          </p:nvCxnSpPr>
          <p:spPr>
            <a:xfrm rot="5400000" flipH="1" flipV="1">
              <a:off x="3419872" y="1412776"/>
              <a:ext cx="216024" cy="4167728"/>
            </a:xfrm>
            <a:prstGeom prst="curvedConnector3">
              <a:avLst>
                <a:gd name="adj1" fmla="val 220466"/>
              </a:avLst>
            </a:prstGeom>
            <a:ln w="3810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Forme 34"/>
            <p:cNvCxnSpPr>
              <a:stCxn id="26" idx="7"/>
              <a:endCxn id="27" idx="1"/>
            </p:cNvCxnSpPr>
            <p:nvPr/>
          </p:nvCxnSpPr>
          <p:spPr>
            <a:xfrm rot="5400000" flipH="1" flipV="1">
              <a:off x="3779912" y="836712"/>
              <a:ext cx="792088" cy="4743792"/>
            </a:xfrm>
            <a:prstGeom prst="curvedConnector3">
              <a:avLst>
                <a:gd name="adj1" fmla="val 132854"/>
              </a:avLst>
            </a:prstGeom>
            <a:ln w="38100">
              <a:solidFill>
                <a:schemeClr val="accent3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TextBox 46"/>
          <p:cNvSpPr txBox="1"/>
          <p:nvPr/>
        </p:nvSpPr>
        <p:spPr>
          <a:xfrm>
            <a:off x="539552" y="1268760"/>
            <a:ext cx="8460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Diagonal moves can also be solved optimally.</a:t>
            </a:r>
            <a:endParaRPr lang="en-US" dirty="0"/>
          </a:p>
        </p:txBody>
      </p:sp>
      <p:sp>
        <p:nvSpPr>
          <p:cNvPr id="55" name="Espace réservé du numéro de diapositive 5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14BE2-23BA-462B-87DF-94A3918316E8}" type="slidenum">
              <a:rPr lang="fr-FR" smtClean="0"/>
              <a:pPr/>
              <a:t>32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General Move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132856"/>
            <a:ext cx="3900465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132856"/>
            <a:ext cx="3963450" cy="3000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llipse 5"/>
          <p:cNvSpPr/>
          <p:nvPr/>
        </p:nvSpPr>
        <p:spPr>
          <a:xfrm>
            <a:off x="899592" y="3573016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/>
          <p:cNvSpPr/>
          <p:nvPr/>
        </p:nvSpPr>
        <p:spPr>
          <a:xfrm>
            <a:off x="1259632" y="3573016"/>
            <a:ext cx="216024" cy="216024"/>
          </a:xfrm>
          <a:prstGeom prst="ellipse">
            <a:avLst/>
          </a:prstGeom>
          <a:solidFill>
            <a:srgbClr val="F86308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/>
          <p:cNvSpPr/>
          <p:nvPr/>
        </p:nvSpPr>
        <p:spPr>
          <a:xfrm>
            <a:off x="1619672" y="3573016"/>
            <a:ext cx="216024" cy="216024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9" name="Groupe 38"/>
          <p:cNvGrpSpPr/>
          <p:nvPr/>
        </p:nvGrpSpPr>
        <p:grpSpPr>
          <a:xfrm>
            <a:off x="5292080" y="2996952"/>
            <a:ext cx="1224136" cy="576064"/>
            <a:chOff x="5292080" y="2996952"/>
            <a:chExt cx="1224136" cy="576064"/>
          </a:xfrm>
        </p:grpSpPr>
        <p:sp>
          <p:nvSpPr>
            <p:cNvPr id="22" name="Ellipse 21"/>
            <p:cNvSpPr/>
            <p:nvPr/>
          </p:nvSpPr>
          <p:spPr>
            <a:xfrm>
              <a:off x="5292080" y="3140968"/>
              <a:ext cx="216024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Ellipse 18"/>
            <p:cNvSpPr/>
            <p:nvPr/>
          </p:nvSpPr>
          <p:spPr>
            <a:xfrm>
              <a:off x="5580112" y="3356992"/>
              <a:ext cx="216024" cy="216024"/>
            </a:xfrm>
            <a:prstGeom prst="ellipse">
              <a:avLst/>
            </a:prstGeom>
            <a:solidFill>
              <a:srgbClr val="F86308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Ellipse 26"/>
            <p:cNvSpPr/>
            <p:nvPr/>
          </p:nvSpPr>
          <p:spPr>
            <a:xfrm>
              <a:off x="6300192" y="2996952"/>
              <a:ext cx="216024" cy="21602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4" name="Groupe 43"/>
          <p:cNvGrpSpPr/>
          <p:nvPr/>
        </p:nvGrpSpPr>
        <p:grpSpPr>
          <a:xfrm>
            <a:off x="5004048" y="2636912"/>
            <a:ext cx="720080" cy="720080"/>
            <a:chOff x="5004048" y="2636912"/>
            <a:chExt cx="720080" cy="720080"/>
          </a:xfrm>
        </p:grpSpPr>
        <p:sp>
          <p:nvSpPr>
            <p:cNvPr id="14" name="Ellipse 13"/>
            <p:cNvSpPr/>
            <p:nvPr/>
          </p:nvSpPr>
          <p:spPr>
            <a:xfrm>
              <a:off x="5004048" y="3140968"/>
              <a:ext cx="216024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Ellipse 15"/>
            <p:cNvSpPr/>
            <p:nvPr/>
          </p:nvSpPr>
          <p:spPr>
            <a:xfrm>
              <a:off x="5508104" y="2924944"/>
              <a:ext cx="216024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Ellipse 16"/>
            <p:cNvSpPr/>
            <p:nvPr/>
          </p:nvSpPr>
          <p:spPr>
            <a:xfrm>
              <a:off x="5508104" y="2636912"/>
              <a:ext cx="216024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36" name="Straight Arrow Connector 35"/>
            <p:cNvCxnSpPr>
              <a:stCxn id="17" idx="7"/>
              <a:endCxn id="14" idx="3"/>
            </p:cNvCxnSpPr>
            <p:nvPr/>
          </p:nvCxnSpPr>
          <p:spPr>
            <a:xfrm rot="16200000" flipH="1" flipV="1">
              <a:off x="5035684" y="2668548"/>
              <a:ext cx="656808" cy="656808"/>
            </a:xfrm>
            <a:prstGeom prst="straightConnector1">
              <a:avLst/>
            </a:prstGeom>
            <a:ln w="38100">
              <a:solidFill>
                <a:schemeClr val="tx2">
                  <a:lumMod val="50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e 41"/>
          <p:cNvGrpSpPr/>
          <p:nvPr/>
        </p:nvGrpSpPr>
        <p:grpSpPr>
          <a:xfrm>
            <a:off x="5004048" y="2852936"/>
            <a:ext cx="1008112" cy="936104"/>
            <a:chOff x="5004048" y="2852936"/>
            <a:chExt cx="1008112" cy="936104"/>
          </a:xfrm>
        </p:grpSpPr>
        <p:sp>
          <p:nvSpPr>
            <p:cNvPr id="21" name="Ellipse 20"/>
            <p:cNvSpPr/>
            <p:nvPr/>
          </p:nvSpPr>
          <p:spPr>
            <a:xfrm>
              <a:off x="5292080" y="3356992"/>
              <a:ext cx="216024" cy="216024"/>
            </a:xfrm>
            <a:prstGeom prst="ellipse">
              <a:avLst/>
            </a:prstGeom>
            <a:solidFill>
              <a:srgbClr val="F86308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Ellipse 22"/>
            <p:cNvSpPr/>
            <p:nvPr/>
          </p:nvSpPr>
          <p:spPr>
            <a:xfrm>
              <a:off x="5004048" y="3573016"/>
              <a:ext cx="216024" cy="216024"/>
            </a:xfrm>
            <a:prstGeom prst="ellipse">
              <a:avLst/>
            </a:prstGeom>
            <a:solidFill>
              <a:srgbClr val="F86308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Ellipse 23"/>
            <p:cNvSpPr/>
            <p:nvPr/>
          </p:nvSpPr>
          <p:spPr>
            <a:xfrm>
              <a:off x="5580112" y="3068960"/>
              <a:ext cx="216024" cy="216024"/>
            </a:xfrm>
            <a:prstGeom prst="ellipse">
              <a:avLst/>
            </a:prstGeom>
            <a:solidFill>
              <a:srgbClr val="F86308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Ellipse 24"/>
            <p:cNvSpPr/>
            <p:nvPr/>
          </p:nvSpPr>
          <p:spPr>
            <a:xfrm>
              <a:off x="5796136" y="2852936"/>
              <a:ext cx="216024" cy="216024"/>
            </a:xfrm>
            <a:prstGeom prst="ellipse">
              <a:avLst/>
            </a:prstGeom>
            <a:solidFill>
              <a:srgbClr val="F86308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40" name="Straight Arrow Connector 39"/>
            <p:cNvCxnSpPr>
              <a:stCxn id="25" idx="7"/>
              <a:endCxn id="23" idx="3"/>
            </p:cNvCxnSpPr>
            <p:nvPr/>
          </p:nvCxnSpPr>
          <p:spPr>
            <a:xfrm rot="16200000" flipH="1" flipV="1">
              <a:off x="5071688" y="2848568"/>
              <a:ext cx="872832" cy="944840"/>
            </a:xfrm>
            <a:prstGeom prst="straightConnector1">
              <a:avLst/>
            </a:prstGeom>
            <a:ln w="38100">
              <a:solidFill>
                <a:schemeClr val="tx2">
                  <a:lumMod val="50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e 42"/>
          <p:cNvGrpSpPr/>
          <p:nvPr/>
        </p:nvGrpSpPr>
        <p:grpSpPr>
          <a:xfrm>
            <a:off x="5796136" y="2492896"/>
            <a:ext cx="936104" cy="936104"/>
            <a:chOff x="5796136" y="2492896"/>
            <a:chExt cx="936104" cy="936104"/>
          </a:xfrm>
        </p:grpSpPr>
        <p:sp>
          <p:nvSpPr>
            <p:cNvPr id="29" name="Ellipse 28"/>
            <p:cNvSpPr/>
            <p:nvPr/>
          </p:nvSpPr>
          <p:spPr>
            <a:xfrm>
              <a:off x="6012160" y="2996952"/>
              <a:ext cx="216024" cy="21602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" name="Ellipse 29"/>
            <p:cNvSpPr/>
            <p:nvPr/>
          </p:nvSpPr>
          <p:spPr>
            <a:xfrm>
              <a:off x="5796136" y="3212976"/>
              <a:ext cx="216024" cy="21602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Ellipse 30"/>
            <p:cNvSpPr/>
            <p:nvPr/>
          </p:nvSpPr>
          <p:spPr>
            <a:xfrm>
              <a:off x="6516216" y="2780928"/>
              <a:ext cx="216024" cy="21602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Ellipse 31"/>
            <p:cNvSpPr/>
            <p:nvPr/>
          </p:nvSpPr>
          <p:spPr>
            <a:xfrm>
              <a:off x="6516216" y="2492896"/>
              <a:ext cx="216024" cy="21602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41" name="Straight Arrow Connector 40"/>
            <p:cNvCxnSpPr>
              <a:stCxn id="32" idx="7"/>
              <a:endCxn id="30" idx="3"/>
            </p:cNvCxnSpPr>
            <p:nvPr/>
          </p:nvCxnSpPr>
          <p:spPr>
            <a:xfrm rot="16200000" flipH="1" flipV="1">
              <a:off x="5827772" y="2524532"/>
              <a:ext cx="872832" cy="872832"/>
            </a:xfrm>
            <a:prstGeom prst="straightConnector1">
              <a:avLst/>
            </a:prstGeom>
            <a:ln w="38100">
              <a:solidFill>
                <a:schemeClr val="tx2">
                  <a:lumMod val="50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e 33"/>
          <p:cNvGrpSpPr/>
          <p:nvPr/>
        </p:nvGrpSpPr>
        <p:grpSpPr>
          <a:xfrm>
            <a:off x="1083980" y="3028588"/>
            <a:ext cx="5247848" cy="576064"/>
            <a:chOff x="1083980" y="3028588"/>
            <a:chExt cx="5247848" cy="576064"/>
          </a:xfrm>
        </p:grpSpPr>
        <p:cxnSp>
          <p:nvCxnSpPr>
            <p:cNvPr id="33" name="Forme 34"/>
            <p:cNvCxnSpPr>
              <a:stCxn id="6" idx="7"/>
              <a:endCxn id="22" idx="1"/>
            </p:cNvCxnSpPr>
            <p:nvPr/>
          </p:nvCxnSpPr>
          <p:spPr>
            <a:xfrm rot="5400000" flipH="1" flipV="1">
              <a:off x="2987824" y="1268760"/>
              <a:ext cx="432048" cy="4239736"/>
            </a:xfrm>
            <a:prstGeom prst="curvedConnector3">
              <a:avLst>
                <a:gd name="adj1" fmla="val 160233"/>
              </a:avLst>
            </a:prstGeom>
            <a:ln w="38100">
              <a:solidFill>
                <a:schemeClr val="accent1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Forme 34"/>
            <p:cNvCxnSpPr>
              <a:stCxn id="18" idx="7"/>
              <a:endCxn id="19" idx="1"/>
            </p:cNvCxnSpPr>
            <p:nvPr/>
          </p:nvCxnSpPr>
          <p:spPr>
            <a:xfrm rot="5400000" flipH="1" flipV="1">
              <a:off x="3419872" y="1412776"/>
              <a:ext cx="216024" cy="4167728"/>
            </a:xfrm>
            <a:prstGeom prst="curvedConnector3">
              <a:avLst>
                <a:gd name="adj1" fmla="val 220466"/>
              </a:avLst>
            </a:prstGeom>
            <a:ln w="3810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Forme 34"/>
            <p:cNvCxnSpPr>
              <a:stCxn id="26" idx="7"/>
              <a:endCxn id="27" idx="1"/>
            </p:cNvCxnSpPr>
            <p:nvPr/>
          </p:nvCxnSpPr>
          <p:spPr>
            <a:xfrm rot="5400000" flipH="1" flipV="1">
              <a:off x="3779912" y="1052736"/>
              <a:ext cx="576064" cy="4527768"/>
            </a:xfrm>
            <a:prstGeom prst="curvedConnector3">
              <a:avLst>
                <a:gd name="adj1" fmla="val 145175"/>
              </a:avLst>
            </a:prstGeom>
            <a:ln w="38100">
              <a:solidFill>
                <a:schemeClr val="accent3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TextBox 47"/>
          <p:cNvSpPr txBox="1"/>
          <p:nvPr/>
        </p:nvSpPr>
        <p:spPr>
          <a:xfrm>
            <a:off x="539552" y="1268760"/>
            <a:ext cx="8460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all points move in the same direction (e.g. </a:t>
            </a:r>
            <a:r>
              <a:rPr lang="en-US" dirty="0" err="1" smtClean="0"/>
              <a:t>d</a:t>
            </a:r>
            <a:r>
              <a:rPr lang="en-US" baseline="-25000" dirty="0" err="1" smtClean="0"/>
              <a:t>x</a:t>
            </a:r>
            <a:r>
              <a:rPr lang="en-US" dirty="0" smtClean="0"/>
              <a:t> increasing </a:t>
            </a:r>
            <a:r>
              <a:rPr lang="en-US" dirty="0" err="1" smtClean="0"/>
              <a:t>d</a:t>
            </a:r>
            <a:r>
              <a:rPr lang="en-US" baseline="-25000" dirty="0" err="1" smtClean="0"/>
              <a:t>y</a:t>
            </a:r>
            <a:r>
              <a:rPr lang="en-US" dirty="0" smtClean="0"/>
              <a:t> </a:t>
            </a:r>
            <a:r>
              <a:rPr lang="en-US" dirty="0" smtClean="0"/>
              <a:t>decreasing), </a:t>
            </a:r>
            <a:r>
              <a:rPr lang="en-US" dirty="0" smtClean="0"/>
              <a:t>it can also be solved optimally.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539552" y="5157192"/>
            <a:ext cx="8460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allowed moves can be different for each point, as long as they are in the same direction.</a:t>
            </a:r>
            <a:endParaRPr lang="en-US" dirty="0"/>
          </a:p>
        </p:txBody>
      </p:sp>
      <p:sp>
        <p:nvSpPr>
          <p:cNvPr id="45" name="Espace réservé du numéro de diapositive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14BE2-23BA-462B-87DF-94A3918316E8}" type="slidenum">
              <a:rPr lang="fr-FR" smtClean="0"/>
              <a:pPr/>
              <a:t>33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Optimization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Even if the whole optimization is NP hard, </a:t>
            </a:r>
            <a:r>
              <a:rPr lang="en-US" dirty="0" smtClean="0"/>
              <a:t>for each </a:t>
            </a:r>
            <a:r>
              <a:rPr lang="en-US" dirty="0" smtClean="0"/>
              <a:t>of </a:t>
            </a:r>
            <a:r>
              <a:rPr lang="en-US" dirty="0" smtClean="0"/>
              <a:t>the </a:t>
            </a:r>
            <a:r>
              <a:rPr lang="en-US" dirty="0" smtClean="0"/>
              <a:t>sub-problems (horizontal move,…) </a:t>
            </a:r>
            <a:r>
              <a:rPr lang="en-US" dirty="0" smtClean="0"/>
              <a:t>we can find the global optimum.</a:t>
            </a:r>
            <a:endParaRPr lang="en-US" dirty="0" smtClean="0"/>
          </a:p>
          <a:p>
            <a:r>
              <a:rPr lang="en-US" dirty="0" smtClean="0"/>
              <a:t>To optimize our objective function, we iterate over the different types of move, until convergence.</a:t>
            </a:r>
          </a:p>
          <a:p>
            <a:r>
              <a:rPr lang="en-US" dirty="0" smtClean="0"/>
              <a:t>We can do it using Ishikawa’s method.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14BE2-23BA-462B-87DF-94A3918316E8}" type="slidenum">
              <a:rPr lang="fr-FR" smtClean="0"/>
              <a:pPr/>
              <a:t>34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Optimization method</a:t>
            </a:r>
            <a:endParaRPr lang="en-US" dirty="0"/>
          </a:p>
        </p:txBody>
      </p:sp>
      <p:pic>
        <p:nvPicPr>
          <p:cNvPr id="8" name="Image 7" descr="ishikaw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132856"/>
            <a:ext cx="3000794" cy="3258005"/>
          </a:xfrm>
          <a:prstGeom prst="rect">
            <a:avLst/>
          </a:prstGeom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501008"/>
            <a:ext cx="36576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ZoneTexte 10"/>
          <p:cNvSpPr txBox="1"/>
          <p:nvPr/>
        </p:nvSpPr>
        <p:spPr>
          <a:xfrm>
            <a:off x="4067944" y="1484784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Ishikawa’s method can solve:</a:t>
            </a:r>
            <a:endParaRPr lang="en-US" sz="2400" dirty="0"/>
          </a:p>
        </p:txBody>
      </p:sp>
      <p:sp>
        <p:nvSpPr>
          <p:cNvPr id="12" name="ZoneTexte 11"/>
          <p:cNvSpPr txBox="1"/>
          <p:nvPr/>
        </p:nvSpPr>
        <p:spPr>
          <a:xfrm>
            <a:off x="4355976" y="3933056"/>
            <a:ext cx="4104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with </a:t>
            </a:r>
            <a:r>
              <a:rPr lang="en-US" sz="2400" b="1" i="1" dirty="0" smtClean="0"/>
              <a:t>g</a:t>
            </a:r>
            <a:r>
              <a:rPr lang="en-US" sz="2400" b="1" dirty="0" smtClean="0"/>
              <a:t> </a:t>
            </a:r>
            <a:r>
              <a:rPr lang="en-US" sz="2400" b="1" i="1" dirty="0" smtClean="0"/>
              <a:t>convex</a:t>
            </a:r>
            <a:r>
              <a:rPr lang="en-US" sz="2400" dirty="0" smtClean="0"/>
              <a:t>, and the labels mapped on integer.</a:t>
            </a:r>
            <a:endParaRPr lang="en-US" sz="2400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91069" y="2060848"/>
            <a:ext cx="5645427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ZoneTexte 13"/>
          <p:cNvSpPr txBox="1"/>
          <p:nvPr/>
        </p:nvSpPr>
        <p:spPr>
          <a:xfrm>
            <a:off x="4499992" y="2996952"/>
            <a:ext cx="7393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with</a:t>
            </a:r>
            <a:endParaRPr lang="en-US" sz="2400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14BE2-23BA-462B-87DF-94A3918316E8}" type="slidenum">
              <a:rPr lang="fr-FR" smtClean="0"/>
              <a:pPr/>
              <a:t>35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Comparison with alpha-expansion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19256" cy="1612775"/>
          </a:xfrm>
        </p:spPr>
        <p:txBody>
          <a:bodyPr>
            <a:normAutofit fontScale="92500"/>
          </a:bodyPr>
          <a:lstStyle/>
          <a:p>
            <a:r>
              <a:rPr lang="en-US" sz="2400" dirty="0" smtClean="0"/>
              <a:t>Alpha Expansion: At each iteration, each node can choose between keeping its label, or taking the label alpha.</a:t>
            </a:r>
          </a:p>
          <a:p>
            <a:r>
              <a:rPr lang="en-US" sz="2400" dirty="0" smtClean="0"/>
              <a:t>Ours: At each iteration, each label can chose between K (=11) labels.</a:t>
            </a:r>
            <a:endParaRPr lang="en-US" sz="2400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07504" y="3284984"/>
            <a:ext cx="7704856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50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At convergence, the local minimum is better than its </a:t>
            </a:r>
            <a:r>
              <a:rPr kumimoji="0" lang="en-US" sz="4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neighbors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323528" y="4120481"/>
            <a:ext cx="8219256" cy="1468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Alpha Expansion: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dirty="0" smtClean="0"/>
              <a:t>Ours:</a:t>
            </a:r>
            <a:endParaRPr kumimoji="0" lang="en-US" sz="2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baseline="0" dirty="0" smtClean="0"/>
              <a:t>Total</a:t>
            </a:r>
            <a:r>
              <a:rPr lang="en-US" sz="2400" dirty="0" smtClean="0"/>
              <a:t> number of configurations: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8" name="Objet 7"/>
          <p:cNvGraphicFramePr>
            <a:graphicFrameLocks noChangeAspect="1"/>
          </p:cNvGraphicFramePr>
          <p:nvPr/>
        </p:nvGraphicFramePr>
        <p:xfrm>
          <a:off x="3131840" y="4140200"/>
          <a:ext cx="1808163" cy="512763"/>
        </p:xfrm>
        <a:graphic>
          <a:graphicData uri="http://schemas.openxmlformats.org/presentationml/2006/ole">
            <p:oleObj spid="_x0000_s4098" name="方程式" r:id="rId3" imgW="850680" imgH="241200" progId="Equation.3">
              <p:embed/>
            </p:oleObj>
          </a:graphicData>
        </a:graphic>
      </p:graphicFrame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1547664" y="4437063"/>
          <a:ext cx="1871663" cy="576262"/>
        </p:xfrm>
        <a:graphic>
          <a:graphicData uri="http://schemas.openxmlformats.org/presentationml/2006/ole">
            <p:oleObj spid="_x0000_s4099" name="方程式" r:id="rId4" imgW="990360" imgH="304560" progId="Equation.3">
              <p:embed/>
            </p:oleObj>
          </a:graphicData>
        </a:graphic>
      </p:graphicFrame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5148361" y="4869161"/>
          <a:ext cx="1724387" cy="576064"/>
        </p:xfrm>
        <a:graphic>
          <a:graphicData uri="http://schemas.openxmlformats.org/presentationml/2006/ole">
            <p:oleObj spid="_x0000_s4100" name="方程式" r:id="rId5" imgW="761760" imgH="253800" progId="Equation.3">
              <p:embed/>
            </p:oleObj>
          </a:graphicData>
        </a:graphic>
      </p:graphicFrame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14BE2-23BA-462B-87DF-94A3918316E8}" type="slidenum">
              <a:rPr lang="fr-FR" smtClean="0"/>
              <a:pPr/>
              <a:t>36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79512" y="620688"/>
            <a:ext cx="180020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Extract Features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79512" y="1844824"/>
            <a:ext cx="180020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Global Normalization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79512" y="3068960"/>
            <a:ext cx="180020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Match pairs of images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79512" y="4293096"/>
            <a:ext cx="180020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Make a kernel </a:t>
            </a:r>
            <a:r>
              <a:rPr lang="en-US" dirty="0" smtClean="0"/>
              <a:t>from </a:t>
            </a:r>
            <a:r>
              <a:rPr lang="en-US" dirty="0" smtClean="0"/>
              <a:t>matching </a:t>
            </a:r>
            <a:r>
              <a:rPr lang="en-US" dirty="0" smtClean="0"/>
              <a:t>scores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79512" y="5517232"/>
            <a:ext cx="180020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Train 1vsAll SVM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339752" y="5517232"/>
            <a:ext cx="180020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Test with SVM</a:t>
            </a:r>
            <a:endParaRPr lang="en-US" dirty="0"/>
          </a:p>
        </p:txBody>
      </p:sp>
      <p:sp>
        <p:nvSpPr>
          <p:cNvPr id="10" name="Flèche vers le bas 9"/>
          <p:cNvSpPr/>
          <p:nvPr/>
        </p:nvSpPr>
        <p:spPr>
          <a:xfrm>
            <a:off x="827584" y="1556792"/>
            <a:ext cx="360040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èche vers le bas 10"/>
          <p:cNvSpPr/>
          <p:nvPr/>
        </p:nvSpPr>
        <p:spPr>
          <a:xfrm>
            <a:off x="827584" y="2780928"/>
            <a:ext cx="360040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èche vers le bas 11"/>
          <p:cNvSpPr/>
          <p:nvPr/>
        </p:nvSpPr>
        <p:spPr>
          <a:xfrm>
            <a:off x="827584" y="4005064"/>
            <a:ext cx="360040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èche vers le bas 12"/>
          <p:cNvSpPr/>
          <p:nvPr/>
        </p:nvSpPr>
        <p:spPr>
          <a:xfrm>
            <a:off x="827584" y="5229200"/>
            <a:ext cx="360040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èche vers le bas 13"/>
          <p:cNvSpPr/>
          <p:nvPr/>
        </p:nvSpPr>
        <p:spPr>
          <a:xfrm rot="16200000">
            <a:off x="2015716" y="5769260"/>
            <a:ext cx="360040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139677" y="260648"/>
            <a:ext cx="3800475" cy="1543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772816"/>
            <a:ext cx="6876227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499992" y="4437111"/>
            <a:ext cx="2110579" cy="2110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4725144"/>
            <a:ext cx="2012454" cy="1406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Espace réservé du numéro de diapositive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14BE2-23BA-462B-87DF-94A3918316E8}" type="slidenum">
              <a:rPr lang="fr-FR" smtClean="0"/>
              <a:pPr/>
              <a:t>37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502" y="0"/>
            <a:ext cx="765093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14BE2-23BA-462B-87DF-94A3918316E8}" type="slidenum">
              <a:rPr lang="fr-FR" smtClean="0"/>
              <a:pPr/>
              <a:t>38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548680"/>
            <a:ext cx="8388424" cy="576064"/>
          </a:xfrm>
        </p:spPr>
        <p:txBody>
          <a:bodyPr>
            <a:noAutofit/>
          </a:bodyPr>
          <a:lstStyle/>
          <a:p>
            <a:r>
              <a:rPr lang="en-US" sz="3600" dirty="0" smtClean="0"/>
              <a:t>Results for Graph Matching methods </a:t>
            </a:r>
            <a:endParaRPr lang="en-US" sz="3600" dirty="0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4760"/>
                <a:gridCol w="447484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Caltech</a:t>
                      </a:r>
                      <a:r>
                        <a:rPr lang="en-US" baseline="0" dirty="0" smtClean="0"/>
                        <a:t> 101 (%)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Graph Matching Based Methods</a:t>
                      </a:r>
                      <a:endParaRPr lang="en-US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 examples</a:t>
                      </a:r>
                      <a:endParaRPr lang="en-US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Berg Matching [CVPR 2005]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48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GBVote</a:t>
                      </a:r>
                      <a:r>
                        <a:rPr lang="en-US" dirty="0" smtClean="0"/>
                        <a:t> [Berg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/>
                        <a:t>PhD </a:t>
                      </a:r>
                      <a:r>
                        <a:rPr lang="en-US" baseline="0" dirty="0" smtClean="0"/>
                        <a:t>thesis]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Kim </a:t>
                      </a:r>
                      <a:r>
                        <a:rPr lang="en-US" dirty="0" smtClean="0"/>
                        <a:t>and </a:t>
                      </a:r>
                      <a:r>
                        <a:rPr lang="en-US" dirty="0" err="1" smtClean="0"/>
                        <a:t>Graumann</a:t>
                      </a:r>
                      <a:r>
                        <a:rPr lang="en-US" dirty="0" smtClean="0"/>
                        <a:t> [CVPR 2010]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Ours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75.3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Ellipse 3"/>
          <p:cNvSpPr/>
          <p:nvPr/>
        </p:nvSpPr>
        <p:spPr>
          <a:xfrm>
            <a:off x="6177948" y="3018724"/>
            <a:ext cx="504056" cy="504056"/>
          </a:xfrm>
          <a:prstGeom prst="ellipse">
            <a:avLst/>
          </a:prstGeom>
          <a:noFill/>
          <a:ln w="571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Ellipse 5"/>
          <p:cNvSpPr/>
          <p:nvPr/>
        </p:nvSpPr>
        <p:spPr>
          <a:xfrm>
            <a:off x="6188834" y="3429000"/>
            <a:ext cx="504056" cy="504056"/>
          </a:xfrm>
          <a:prstGeom prst="ellipse">
            <a:avLst/>
          </a:prstGeom>
          <a:noFill/>
          <a:ln w="571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Connecteur en arc 7"/>
          <p:cNvCxnSpPr>
            <a:stCxn id="4" idx="6"/>
            <a:endCxn id="6" idx="6"/>
          </p:cNvCxnSpPr>
          <p:nvPr/>
        </p:nvCxnSpPr>
        <p:spPr>
          <a:xfrm>
            <a:off x="6682004" y="3270752"/>
            <a:ext cx="10886" cy="410276"/>
          </a:xfrm>
          <a:prstGeom prst="curvedConnector3">
            <a:avLst>
              <a:gd name="adj1" fmla="val 2199945"/>
            </a:avLst>
          </a:prstGeom>
          <a:ln w="38100"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6876256" y="3275692"/>
            <a:ext cx="703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+14%</a:t>
            </a:r>
            <a:endParaRPr lang="en-US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14BE2-23BA-462B-87DF-94A3918316E8}" type="slidenum">
              <a:rPr lang="fr-FR" smtClean="0"/>
              <a:pPr/>
              <a:t>39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4538" y="2204864"/>
            <a:ext cx="4469462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Unaligned Images are hard to compare</a:t>
            </a:r>
            <a:endParaRPr lang="en-US" sz="36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04864"/>
            <a:ext cx="4499992" cy="2899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1" name="Groupe 70"/>
          <p:cNvGrpSpPr/>
          <p:nvPr/>
        </p:nvGrpSpPr>
        <p:grpSpPr>
          <a:xfrm>
            <a:off x="-36512" y="2204864"/>
            <a:ext cx="4536504" cy="2880320"/>
            <a:chOff x="-36512" y="2204864"/>
            <a:chExt cx="4536504" cy="2880320"/>
          </a:xfrm>
        </p:grpSpPr>
        <p:cxnSp>
          <p:nvCxnSpPr>
            <p:cNvPr id="7" name="Connecteur droit 6"/>
            <p:cNvCxnSpPr/>
            <p:nvPr/>
          </p:nvCxnSpPr>
          <p:spPr>
            <a:xfrm flipH="1">
              <a:off x="454844" y="2204864"/>
              <a:ext cx="16002" cy="288032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eur droit 10"/>
            <p:cNvCxnSpPr/>
            <p:nvPr/>
          </p:nvCxnSpPr>
          <p:spPr>
            <a:xfrm flipH="1">
              <a:off x="958900" y="2204864"/>
              <a:ext cx="16002" cy="288032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14"/>
            <p:cNvCxnSpPr/>
            <p:nvPr/>
          </p:nvCxnSpPr>
          <p:spPr>
            <a:xfrm flipV="1">
              <a:off x="-8114" y="2564904"/>
              <a:ext cx="4508106" cy="540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/>
            <p:cNvCxnSpPr/>
            <p:nvPr/>
          </p:nvCxnSpPr>
          <p:spPr>
            <a:xfrm>
              <a:off x="-8114" y="2984252"/>
              <a:ext cx="4508106" cy="2880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/>
            <p:cNvCxnSpPr/>
            <p:nvPr/>
          </p:nvCxnSpPr>
          <p:spPr>
            <a:xfrm flipH="1">
              <a:off x="1462956" y="2204864"/>
              <a:ext cx="16002" cy="288032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1"/>
            <p:cNvCxnSpPr/>
            <p:nvPr/>
          </p:nvCxnSpPr>
          <p:spPr>
            <a:xfrm flipV="1">
              <a:off x="-36512" y="3400197"/>
              <a:ext cx="4536504" cy="2880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22"/>
            <p:cNvCxnSpPr/>
            <p:nvPr/>
          </p:nvCxnSpPr>
          <p:spPr>
            <a:xfrm flipH="1">
              <a:off x="1967012" y="2204864"/>
              <a:ext cx="16002" cy="288032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23"/>
            <p:cNvCxnSpPr/>
            <p:nvPr/>
          </p:nvCxnSpPr>
          <p:spPr>
            <a:xfrm flipV="1">
              <a:off x="-36512" y="3861048"/>
              <a:ext cx="4536504" cy="1440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26"/>
            <p:cNvCxnSpPr/>
            <p:nvPr/>
          </p:nvCxnSpPr>
          <p:spPr>
            <a:xfrm flipH="1">
              <a:off x="2471068" y="2204864"/>
              <a:ext cx="16002" cy="288032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27"/>
            <p:cNvCxnSpPr/>
            <p:nvPr/>
          </p:nvCxnSpPr>
          <p:spPr>
            <a:xfrm flipH="1">
              <a:off x="2975124" y="2204864"/>
              <a:ext cx="16002" cy="288032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cteur droit 43"/>
            <p:cNvCxnSpPr/>
            <p:nvPr/>
          </p:nvCxnSpPr>
          <p:spPr>
            <a:xfrm>
              <a:off x="-5216" y="4305796"/>
              <a:ext cx="4505208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cteur droit 44"/>
            <p:cNvCxnSpPr/>
            <p:nvPr/>
          </p:nvCxnSpPr>
          <p:spPr>
            <a:xfrm>
              <a:off x="-5216" y="4725144"/>
              <a:ext cx="4505208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cteur droit 59"/>
            <p:cNvCxnSpPr/>
            <p:nvPr/>
          </p:nvCxnSpPr>
          <p:spPr>
            <a:xfrm flipH="1">
              <a:off x="3463178" y="2204864"/>
              <a:ext cx="16002" cy="288032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cteur droit 60"/>
            <p:cNvCxnSpPr/>
            <p:nvPr/>
          </p:nvCxnSpPr>
          <p:spPr>
            <a:xfrm>
              <a:off x="3983236" y="2204864"/>
              <a:ext cx="0" cy="288032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oupe 71"/>
          <p:cNvGrpSpPr/>
          <p:nvPr/>
        </p:nvGrpSpPr>
        <p:grpSpPr>
          <a:xfrm>
            <a:off x="4644008" y="2204864"/>
            <a:ext cx="4536504" cy="2880320"/>
            <a:chOff x="-36512" y="2204864"/>
            <a:chExt cx="4536504" cy="2880320"/>
          </a:xfrm>
        </p:grpSpPr>
        <p:cxnSp>
          <p:nvCxnSpPr>
            <p:cNvPr id="73" name="Connecteur droit 72"/>
            <p:cNvCxnSpPr/>
            <p:nvPr/>
          </p:nvCxnSpPr>
          <p:spPr>
            <a:xfrm flipH="1">
              <a:off x="454844" y="2204864"/>
              <a:ext cx="16002" cy="288032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necteur droit 73"/>
            <p:cNvCxnSpPr/>
            <p:nvPr/>
          </p:nvCxnSpPr>
          <p:spPr>
            <a:xfrm flipH="1">
              <a:off x="958900" y="2204864"/>
              <a:ext cx="16002" cy="288032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necteur droit 74"/>
            <p:cNvCxnSpPr/>
            <p:nvPr/>
          </p:nvCxnSpPr>
          <p:spPr>
            <a:xfrm flipV="1">
              <a:off x="-8114" y="2564904"/>
              <a:ext cx="4508106" cy="540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necteur droit 75"/>
            <p:cNvCxnSpPr/>
            <p:nvPr/>
          </p:nvCxnSpPr>
          <p:spPr>
            <a:xfrm>
              <a:off x="-8114" y="2996952"/>
              <a:ext cx="4508106" cy="2880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necteur droit 76"/>
            <p:cNvCxnSpPr/>
            <p:nvPr/>
          </p:nvCxnSpPr>
          <p:spPr>
            <a:xfrm flipH="1">
              <a:off x="1462956" y="2204864"/>
              <a:ext cx="16002" cy="288032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necteur droit 77"/>
            <p:cNvCxnSpPr/>
            <p:nvPr/>
          </p:nvCxnSpPr>
          <p:spPr>
            <a:xfrm flipV="1">
              <a:off x="-36512" y="3429000"/>
              <a:ext cx="4536504" cy="2880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necteur droit 78"/>
            <p:cNvCxnSpPr/>
            <p:nvPr/>
          </p:nvCxnSpPr>
          <p:spPr>
            <a:xfrm flipH="1">
              <a:off x="1967012" y="2204864"/>
              <a:ext cx="16002" cy="288032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Connecteur droit 79"/>
            <p:cNvCxnSpPr/>
            <p:nvPr/>
          </p:nvCxnSpPr>
          <p:spPr>
            <a:xfrm flipV="1">
              <a:off x="-36512" y="3861048"/>
              <a:ext cx="4536504" cy="1440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onnecteur droit 80"/>
            <p:cNvCxnSpPr/>
            <p:nvPr/>
          </p:nvCxnSpPr>
          <p:spPr>
            <a:xfrm flipH="1">
              <a:off x="2471068" y="2204864"/>
              <a:ext cx="16002" cy="288032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necteur droit 81"/>
            <p:cNvCxnSpPr/>
            <p:nvPr/>
          </p:nvCxnSpPr>
          <p:spPr>
            <a:xfrm flipH="1">
              <a:off x="2975124" y="2204864"/>
              <a:ext cx="16002" cy="288032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necteur droit 82"/>
            <p:cNvCxnSpPr/>
            <p:nvPr/>
          </p:nvCxnSpPr>
          <p:spPr>
            <a:xfrm>
              <a:off x="-5216" y="4293096"/>
              <a:ext cx="4505208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necteur droit 83"/>
            <p:cNvCxnSpPr/>
            <p:nvPr/>
          </p:nvCxnSpPr>
          <p:spPr>
            <a:xfrm>
              <a:off x="-5216" y="4725144"/>
              <a:ext cx="4505208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Connecteur droit 84"/>
            <p:cNvCxnSpPr/>
            <p:nvPr/>
          </p:nvCxnSpPr>
          <p:spPr>
            <a:xfrm flipH="1">
              <a:off x="3463178" y="2204864"/>
              <a:ext cx="16002" cy="288032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Connecteur droit 85"/>
            <p:cNvCxnSpPr/>
            <p:nvPr/>
          </p:nvCxnSpPr>
          <p:spPr>
            <a:xfrm>
              <a:off x="3983236" y="2204864"/>
              <a:ext cx="0" cy="288032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Groupe 90"/>
          <p:cNvGrpSpPr/>
          <p:nvPr/>
        </p:nvGrpSpPr>
        <p:grpSpPr>
          <a:xfrm>
            <a:off x="1475656" y="2996952"/>
            <a:ext cx="1008112" cy="1308844"/>
            <a:chOff x="1475656" y="2996952"/>
            <a:chExt cx="1008112" cy="1308844"/>
          </a:xfrm>
        </p:grpSpPr>
        <p:sp>
          <p:nvSpPr>
            <p:cNvPr id="41" name="Rectangle 40"/>
            <p:cNvSpPr/>
            <p:nvPr/>
          </p:nvSpPr>
          <p:spPr>
            <a:xfrm>
              <a:off x="1979712" y="3429000"/>
              <a:ext cx="504056" cy="432048"/>
            </a:xfrm>
            <a:prstGeom prst="rect">
              <a:avLst/>
            </a:prstGeom>
            <a:noFill/>
            <a:ln w="76200">
              <a:solidFill>
                <a:srgbClr val="E46C0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1475656" y="2996952"/>
              <a:ext cx="504056" cy="432048"/>
            </a:xfrm>
            <a:prstGeom prst="rect">
              <a:avLst/>
            </a:prstGeom>
            <a:noFill/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1475656" y="3873748"/>
              <a:ext cx="504056" cy="432048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92" name="Groupe 91"/>
          <p:cNvGrpSpPr/>
          <p:nvPr/>
        </p:nvGrpSpPr>
        <p:grpSpPr>
          <a:xfrm>
            <a:off x="6156176" y="3009652"/>
            <a:ext cx="1008112" cy="1283444"/>
            <a:chOff x="6156176" y="3009652"/>
            <a:chExt cx="1008112" cy="1283444"/>
          </a:xfrm>
        </p:grpSpPr>
        <p:sp>
          <p:nvSpPr>
            <p:cNvPr id="42" name="Rectangle 41"/>
            <p:cNvSpPr/>
            <p:nvPr/>
          </p:nvSpPr>
          <p:spPr>
            <a:xfrm>
              <a:off x="6660232" y="3429000"/>
              <a:ext cx="504056" cy="432048"/>
            </a:xfrm>
            <a:prstGeom prst="rect">
              <a:avLst/>
            </a:prstGeom>
            <a:noFill/>
            <a:ln w="76200">
              <a:solidFill>
                <a:srgbClr val="E46C0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6156176" y="3009652"/>
              <a:ext cx="504056" cy="432048"/>
            </a:xfrm>
            <a:prstGeom prst="rect">
              <a:avLst/>
            </a:prstGeom>
            <a:noFill/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6156176" y="3861048"/>
              <a:ext cx="504056" cy="432048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97" name="Groupe 96"/>
          <p:cNvGrpSpPr/>
          <p:nvPr/>
        </p:nvGrpSpPr>
        <p:grpSpPr>
          <a:xfrm>
            <a:off x="1979712" y="3212976"/>
            <a:ext cx="4680520" cy="864096"/>
            <a:chOff x="1979712" y="3212976"/>
            <a:chExt cx="4680520" cy="864096"/>
          </a:xfrm>
        </p:grpSpPr>
        <p:cxnSp>
          <p:nvCxnSpPr>
            <p:cNvPr id="94" name="Connecteur droit avec flèche 93"/>
            <p:cNvCxnSpPr>
              <a:stCxn id="41" idx="3"/>
              <a:endCxn id="42" idx="1"/>
            </p:cNvCxnSpPr>
            <p:nvPr/>
          </p:nvCxnSpPr>
          <p:spPr>
            <a:xfrm>
              <a:off x="2483768" y="3645024"/>
              <a:ext cx="4176464" cy="0"/>
            </a:xfrm>
            <a:prstGeom prst="straightConnector1">
              <a:avLst/>
            </a:prstGeom>
            <a:ln w="57150">
              <a:solidFill>
                <a:srgbClr val="F86308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Connecteur droit avec flèche 94"/>
            <p:cNvCxnSpPr/>
            <p:nvPr/>
          </p:nvCxnSpPr>
          <p:spPr>
            <a:xfrm>
              <a:off x="1979712" y="3212976"/>
              <a:ext cx="4176464" cy="0"/>
            </a:xfrm>
            <a:prstGeom prst="straightConnector1">
              <a:avLst/>
            </a:prstGeom>
            <a:ln w="57150">
              <a:solidFill>
                <a:srgbClr val="FFFF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Connecteur droit avec flèche 95"/>
            <p:cNvCxnSpPr/>
            <p:nvPr/>
          </p:nvCxnSpPr>
          <p:spPr>
            <a:xfrm>
              <a:off x="1979712" y="4077072"/>
              <a:ext cx="4176464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8" name="Espace réservé du numéro de diapositive 9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14BE2-23BA-462B-87DF-94A3918316E8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Results: Caltech 101</a:t>
            </a:r>
            <a:endParaRPr lang="en-US" dirty="0"/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</p:nvPr>
        </p:nvGraphicFramePr>
        <p:xfrm>
          <a:off x="457200" y="1340768"/>
          <a:ext cx="8229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3209528"/>
                <a:gridCol w="1440160"/>
                <a:gridCol w="1522512"/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Caltech 101 (%)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Feature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Method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 examples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 examples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rowSpan="3"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Single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NBNN (1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Desc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.) [CVPR08]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65.0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Boureau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et al. [CVPR10]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69.0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75.7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Ours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75.3</a:t>
                      </a:r>
                      <a:endParaRPr lang="en-US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80.3</a:t>
                      </a:r>
                      <a:endParaRPr lang="en-US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14BE2-23BA-462B-87DF-94A3918316E8}" type="slidenum">
              <a:rPr lang="fr-FR" smtClean="0"/>
              <a:pPr/>
              <a:t>40</a:t>
            </a:fld>
            <a:endParaRPr lang="fr-FR"/>
          </a:p>
        </p:txBody>
      </p:sp>
      <p:graphicFrame>
        <p:nvGraphicFramePr>
          <p:cNvPr id="17" name="Tableau 16"/>
          <p:cNvGraphicFramePr>
            <a:graphicFrameLocks noGrp="1"/>
          </p:cNvGraphicFramePr>
          <p:nvPr/>
        </p:nvGraphicFramePr>
        <p:xfrm>
          <a:off x="457528" y="3212975"/>
          <a:ext cx="8229600" cy="14882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3209528"/>
                <a:gridCol w="1440160"/>
                <a:gridCol w="1522512"/>
              </a:tblGrid>
              <a:tr h="368238">
                <a:tc rowSpan="4">
                  <a:txBody>
                    <a:bodyPr/>
                    <a:lstStyle/>
                    <a:p>
                      <a:pPr algn="ctr"/>
                      <a:endParaRPr lang="en-US" sz="1600" b="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/>
                      <a:endParaRPr lang="en-US" sz="1600" b="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/>
                      <a:r>
                        <a:rPr lang="en-US" b="0" dirty="0" smtClean="0">
                          <a:solidFill>
                            <a:sysClr val="windowText" lastClr="000000"/>
                          </a:solidFill>
                        </a:rPr>
                        <a:t>Multiple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kern="1200" baseline="0" dirty="0" err="1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Gu</a:t>
                      </a:r>
                      <a:r>
                        <a:rPr lang="en-US" sz="1800" b="0" kern="1200" baseline="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 et al.[CVPR09]</a:t>
                      </a:r>
                      <a:endParaRPr lang="en-US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ysClr val="windowText" lastClr="000000"/>
                          </a:solidFill>
                        </a:rPr>
                        <a:t>-</a:t>
                      </a:r>
                      <a:endParaRPr lang="en-US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ysClr val="windowText" lastClr="000000"/>
                          </a:solidFill>
                        </a:rPr>
                        <a:t>77.5</a:t>
                      </a:r>
                      <a:endParaRPr lang="en-US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33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Gehler</a:t>
                      </a:r>
                      <a:r>
                        <a:rPr lang="en-US" dirty="0" smtClean="0"/>
                        <a:t> et al.[ICCV09]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77.7</a:t>
                      </a:r>
                      <a:endParaRPr lang="en-US" dirty="0"/>
                    </a:p>
                  </a:txBody>
                  <a:tcPr/>
                </a:tc>
              </a:tr>
              <a:tr h="3733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NBNN (5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Desc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.)[CVPR08]</a:t>
                      </a:r>
                      <a:endParaRPr lang="en-US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72.8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</a:tr>
              <a:tr h="3733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Yang et al.[ICCV09]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73.3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84.3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4" name="Groupe 13"/>
          <p:cNvGrpSpPr/>
          <p:nvPr/>
        </p:nvGrpSpPr>
        <p:grpSpPr>
          <a:xfrm>
            <a:off x="7668344" y="2377480"/>
            <a:ext cx="1306167" cy="914332"/>
            <a:chOff x="7668344" y="2636912"/>
            <a:chExt cx="1306167" cy="914332"/>
          </a:xfrm>
        </p:grpSpPr>
        <p:sp>
          <p:nvSpPr>
            <p:cNvPr id="4" name="Ellipse 3"/>
            <p:cNvSpPr/>
            <p:nvPr/>
          </p:nvSpPr>
          <p:spPr>
            <a:xfrm>
              <a:off x="7668344" y="2636912"/>
              <a:ext cx="504056" cy="504056"/>
            </a:xfrm>
            <a:prstGeom prst="ellipse">
              <a:avLst/>
            </a:prstGeom>
            <a:noFill/>
            <a:ln w="5715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Ellipse 4"/>
            <p:cNvSpPr/>
            <p:nvPr/>
          </p:nvSpPr>
          <p:spPr>
            <a:xfrm>
              <a:off x="7679230" y="3047188"/>
              <a:ext cx="504056" cy="504056"/>
            </a:xfrm>
            <a:prstGeom prst="ellipse">
              <a:avLst/>
            </a:prstGeom>
            <a:noFill/>
            <a:ln w="5715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Connecteur en arc 6"/>
            <p:cNvCxnSpPr>
              <a:stCxn id="4" idx="6"/>
              <a:endCxn id="5" idx="6"/>
            </p:cNvCxnSpPr>
            <p:nvPr/>
          </p:nvCxnSpPr>
          <p:spPr>
            <a:xfrm>
              <a:off x="8172400" y="2888940"/>
              <a:ext cx="10886" cy="410276"/>
            </a:xfrm>
            <a:prstGeom prst="curvedConnector3">
              <a:avLst>
                <a:gd name="adj1" fmla="val 2199945"/>
              </a:avLst>
            </a:prstGeom>
            <a:ln w="38100"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ZoneTexte 7"/>
            <p:cNvSpPr txBox="1"/>
            <p:nvPr/>
          </p:nvSpPr>
          <p:spPr>
            <a:xfrm>
              <a:off x="8366652" y="2893880"/>
              <a:ext cx="6078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2">
                      <a:lumMod val="25000"/>
                    </a:schemeClr>
                  </a:solidFill>
                </a:rPr>
                <a:t>+5%</a:t>
              </a:r>
              <a:endParaRPr lang="en-US" b="1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grpSp>
        <p:nvGrpSpPr>
          <p:cNvPr id="13" name="Groupe 12"/>
          <p:cNvGrpSpPr/>
          <p:nvPr/>
        </p:nvGrpSpPr>
        <p:grpSpPr>
          <a:xfrm>
            <a:off x="6177948" y="2377480"/>
            <a:ext cx="1310976" cy="914332"/>
            <a:chOff x="6156176" y="2636912"/>
            <a:chExt cx="1310976" cy="914332"/>
          </a:xfrm>
        </p:grpSpPr>
        <p:sp>
          <p:nvSpPr>
            <p:cNvPr id="9" name="Ellipse 8"/>
            <p:cNvSpPr/>
            <p:nvPr/>
          </p:nvSpPr>
          <p:spPr>
            <a:xfrm>
              <a:off x="6156176" y="2636912"/>
              <a:ext cx="504056" cy="504056"/>
            </a:xfrm>
            <a:prstGeom prst="ellipse">
              <a:avLst/>
            </a:prstGeom>
            <a:noFill/>
            <a:ln w="5715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Ellipse 9"/>
            <p:cNvSpPr/>
            <p:nvPr/>
          </p:nvSpPr>
          <p:spPr>
            <a:xfrm>
              <a:off x="6167062" y="3047188"/>
              <a:ext cx="504056" cy="504056"/>
            </a:xfrm>
            <a:prstGeom prst="ellipse">
              <a:avLst/>
            </a:prstGeom>
            <a:noFill/>
            <a:ln w="5715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Connecteur en arc 10"/>
            <p:cNvCxnSpPr>
              <a:stCxn id="9" idx="6"/>
              <a:endCxn id="10" idx="6"/>
            </p:cNvCxnSpPr>
            <p:nvPr/>
          </p:nvCxnSpPr>
          <p:spPr>
            <a:xfrm>
              <a:off x="6660232" y="2888940"/>
              <a:ext cx="10886" cy="410276"/>
            </a:xfrm>
            <a:prstGeom prst="curvedConnector3">
              <a:avLst>
                <a:gd name="adj1" fmla="val 2199945"/>
              </a:avLst>
            </a:prstGeom>
            <a:ln w="38100"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ZoneTexte 11"/>
            <p:cNvSpPr txBox="1"/>
            <p:nvPr/>
          </p:nvSpPr>
          <p:spPr>
            <a:xfrm>
              <a:off x="6854484" y="2893880"/>
              <a:ext cx="6126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2">
                      <a:lumMod val="25000"/>
                    </a:schemeClr>
                  </a:solidFill>
                </a:rPr>
                <a:t>+6%</a:t>
              </a:r>
              <a:endParaRPr lang="en-US" b="1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Results: Caltech 256</a:t>
            </a:r>
            <a:endParaRPr lang="en-US" dirty="0"/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43528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6138"/>
                <a:gridCol w="2926814"/>
                <a:gridCol w="2952328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Caltech 256 (%)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Feature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Method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 examples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rowSpan="4"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Single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SPM+SVM[07]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34.1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Kim et al. [CVPR10]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36.3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NBNN (1 </a:t>
                      </a:r>
                      <a:r>
                        <a:rPr lang="en-US" dirty="0" err="1" smtClean="0"/>
                        <a:t>desc</a:t>
                      </a:r>
                      <a:r>
                        <a:rPr lang="en-US" dirty="0" smtClean="0"/>
                        <a:t>.)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37.0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Ours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38.1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Multiple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NBNN (5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Desc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.)[CVPR08]</a:t>
                      </a:r>
                      <a:endParaRPr lang="en-US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42.0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14BE2-23BA-462B-87DF-94A3918316E8}" type="slidenum">
              <a:rPr lang="fr-FR" smtClean="0"/>
              <a:pPr/>
              <a:t>41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Matching Time</a:t>
            </a:r>
            <a:endParaRPr lang="en-US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457200" y="1916832"/>
          <a:ext cx="8229600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Method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Number</a:t>
                      </a:r>
                      <a:r>
                        <a:rPr lang="en-US" baseline="0" dirty="0" smtClean="0"/>
                        <a:t> of Nodes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Time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Berg</a:t>
                      </a:r>
                      <a:r>
                        <a:rPr lang="en-US" baseline="0" dirty="0" smtClean="0"/>
                        <a:t> el al.[CVPR 05]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Leordaenu</a:t>
                      </a:r>
                      <a:r>
                        <a:rPr lang="en-US" dirty="0" smtClean="0"/>
                        <a:t> et al.[ICCV 05]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Kim , </a:t>
                      </a:r>
                      <a:r>
                        <a:rPr lang="en-US" dirty="0" err="1" smtClean="0"/>
                        <a:t>Grauman</a:t>
                      </a:r>
                      <a:r>
                        <a:rPr lang="en-US" dirty="0" smtClean="0"/>
                        <a:t>[CVPR</a:t>
                      </a:r>
                      <a:r>
                        <a:rPr lang="en-US" baseline="0" dirty="0" smtClean="0"/>
                        <a:t>10</a:t>
                      </a:r>
                      <a:r>
                        <a:rPr lang="en-US" baseline="0" dirty="0" smtClean="0"/>
                        <a:t>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4800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Kim, </a:t>
                      </a:r>
                      <a:r>
                        <a:rPr lang="en-US" dirty="0" err="1" smtClean="0"/>
                        <a:t>Grauman</a:t>
                      </a:r>
                      <a:r>
                        <a:rPr lang="en-US" dirty="0" smtClean="0"/>
                        <a:t>[CVPR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/>
                        <a:t>10]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Alpha-Expansion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TRW-S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Ours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500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0.04s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14BE2-23BA-462B-87DF-94A3918316E8}" type="slidenum">
              <a:rPr lang="fr-FR" smtClean="0"/>
              <a:pPr/>
              <a:t>42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502" y="0"/>
            <a:ext cx="765093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à coins arrondis 6"/>
          <p:cNvSpPr/>
          <p:nvPr/>
        </p:nvSpPr>
        <p:spPr>
          <a:xfrm>
            <a:off x="1115616" y="1412776"/>
            <a:ext cx="6912768" cy="4464496"/>
          </a:xfrm>
          <a:prstGeom prst="roundRect">
            <a:avLst/>
          </a:prstGeom>
          <a:solidFill>
            <a:srgbClr val="4F81BD">
              <a:alpha val="6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Conclusion</a:t>
            </a:r>
          </a:p>
          <a:p>
            <a:pPr algn="ctr">
              <a:buFont typeface="Arial" pitchFamily="34" charset="0"/>
              <a:buChar char="•"/>
            </a:pPr>
            <a:r>
              <a:rPr lang="en-US" sz="2400" dirty="0" smtClean="0"/>
              <a:t>Graph-matching can make good performance</a:t>
            </a:r>
          </a:p>
          <a:p>
            <a:pPr algn="ctr">
              <a:buFont typeface="Arial" pitchFamily="34" charset="0"/>
              <a:buChar char="•"/>
            </a:pPr>
            <a:r>
              <a:rPr lang="en-US" sz="2400" dirty="0" smtClean="0"/>
              <a:t>It is more interpretable, and it makes it easy to visualize what is happening.</a:t>
            </a:r>
          </a:p>
          <a:p>
            <a:pPr algn="ctr">
              <a:buFont typeface="Arial" pitchFamily="34" charset="0"/>
              <a:buChar char="•"/>
            </a:pPr>
            <a:r>
              <a:rPr lang="en-US" sz="2400" dirty="0" smtClean="0"/>
              <a:t>Our main contributions are: the combination of SVM and graph matching; and the design of a fast matching algorithm.</a:t>
            </a:r>
          </a:p>
          <a:p>
            <a:pPr algn="ctr">
              <a:buFont typeface="Arial" pitchFamily="34" charset="0"/>
              <a:buChar char="•"/>
            </a:pPr>
            <a:endParaRPr lang="en-US" sz="2400" dirty="0" smtClean="0"/>
          </a:p>
          <a:p>
            <a:pPr algn="ctr"/>
            <a:r>
              <a:rPr lang="en-US" sz="4000" dirty="0" smtClean="0"/>
              <a:t>Thank </a:t>
            </a:r>
            <a:r>
              <a:rPr lang="en-US" sz="4000" dirty="0" smtClean="0"/>
              <a:t>you</a:t>
            </a:r>
          </a:p>
          <a:p>
            <a:pPr algn="ctr"/>
            <a:r>
              <a:rPr lang="en-US" sz="4000" dirty="0" smtClean="0"/>
              <a:t>Questions?</a:t>
            </a:r>
            <a:endParaRPr lang="en-US" sz="4000" dirty="0"/>
          </a:p>
        </p:txBody>
      </p:sp>
      <p:sp>
        <p:nvSpPr>
          <p:cNvPr id="8" name="Triangle isocèle 7"/>
          <p:cNvSpPr/>
          <p:nvPr/>
        </p:nvSpPr>
        <p:spPr>
          <a:xfrm>
            <a:off x="7668344" y="0"/>
            <a:ext cx="1475656" cy="1296144"/>
          </a:xfrm>
          <a:prstGeom prst="triangle">
            <a:avLst/>
          </a:prstGeom>
          <a:solidFill>
            <a:srgbClr val="4F81BD">
              <a:alpha val="6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fr-FR" sz="5400" dirty="0" smtClean="0"/>
              <a:t>完</a:t>
            </a:r>
            <a:endParaRPr lang="en-US" sz="54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14BE2-23BA-462B-87DF-94A3918316E8}" type="slidenum">
              <a:rPr lang="fr-FR" smtClean="0"/>
              <a:pPr/>
              <a:t>43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4538" y="2204864"/>
            <a:ext cx="4469462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Unaligned Images are hard to compare</a:t>
            </a:r>
            <a:endParaRPr lang="en-US" sz="36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04864"/>
            <a:ext cx="4499992" cy="2899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4" name="Groupe 53"/>
          <p:cNvGrpSpPr/>
          <p:nvPr/>
        </p:nvGrpSpPr>
        <p:grpSpPr>
          <a:xfrm>
            <a:off x="1043608" y="2420888"/>
            <a:ext cx="1008112" cy="1584176"/>
            <a:chOff x="1043608" y="2420888"/>
            <a:chExt cx="1008112" cy="1584176"/>
          </a:xfrm>
        </p:grpSpPr>
        <p:sp>
          <p:nvSpPr>
            <p:cNvPr id="56" name="Rectangle 55"/>
            <p:cNvSpPr/>
            <p:nvPr/>
          </p:nvSpPr>
          <p:spPr>
            <a:xfrm>
              <a:off x="1043608" y="2420888"/>
              <a:ext cx="504056" cy="432048"/>
            </a:xfrm>
            <a:prstGeom prst="rect">
              <a:avLst/>
            </a:prstGeom>
            <a:noFill/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1547664" y="3573016"/>
              <a:ext cx="504056" cy="432048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1115616" y="3140968"/>
              <a:ext cx="504056" cy="432048"/>
            </a:xfrm>
            <a:prstGeom prst="rect">
              <a:avLst/>
            </a:prstGeom>
            <a:noFill/>
            <a:ln w="76200">
              <a:solidFill>
                <a:srgbClr val="E46C0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58" name="Groupe 57"/>
          <p:cNvGrpSpPr/>
          <p:nvPr/>
        </p:nvGrpSpPr>
        <p:grpSpPr>
          <a:xfrm>
            <a:off x="5868144" y="2492896"/>
            <a:ext cx="1080120" cy="1296144"/>
            <a:chOff x="5868144" y="2492896"/>
            <a:chExt cx="1080120" cy="1296144"/>
          </a:xfrm>
        </p:grpSpPr>
        <p:sp>
          <p:nvSpPr>
            <p:cNvPr id="62" name="Rectangle 61"/>
            <p:cNvSpPr/>
            <p:nvPr/>
          </p:nvSpPr>
          <p:spPr>
            <a:xfrm>
              <a:off x="5868144" y="2492896"/>
              <a:ext cx="504056" cy="432048"/>
            </a:xfrm>
            <a:prstGeom prst="rect">
              <a:avLst/>
            </a:prstGeom>
            <a:noFill/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6444208" y="3356992"/>
              <a:ext cx="504056" cy="432048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6084168" y="2996952"/>
              <a:ext cx="504056" cy="432048"/>
            </a:xfrm>
            <a:prstGeom prst="rect">
              <a:avLst/>
            </a:prstGeom>
            <a:noFill/>
            <a:ln w="76200">
              <a:solidFill>
                <a:srgbClr val="E46C0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64" name="Groupe 63"/>
          <p:cNvGrpSpPr/>
          <p:nvPr/>
        </p:nvGrpSpPr>
        <p:grpSpPr>
          <a:xfrm>
            <a:off x="1547664" y="2636912"/>
            <a:ext cx="4896544" cy="1152128"/>
            <a:chOff x="1547664" y="2636912"/>
            <a:chExt cx="4896544" cy="1152128"/>
          </a:xfrm>
        </p:grpSpPr>
        <p:cxnSp>
          <p:nvCxnSpPr>
            <p:cNvPr id="65" name="Connecteur droit avec flèche 64"/>
            <p:cNvCxnSpPr>
              <a:stCxn id="55" idx="3"/>
              <a:endCxn id="59" idx="1"/>
            </p:cNvCxnSpPr>
            <p:nvPr/>
          </p:nvCxnSpPr>
          <p:spPr>
            <a:xfrm flipV="1">
              <a:off x="1619672" y="3212976"/>
              <a:ext cx="4464496" cy="144016"/>
            </a:xfrm>
            <a:prstGeom prst="straightConnector1">
              <a:avLst/>
            </a:prstGeom>
            <a:ln w="57150">
              <a:solidFill>
                <a:srgbClr val="F86308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necteur droit avec flèche 65"/>
            <p:cNvCxnSpPr>
              <a:stCxn id="56" idx="3"/>
              <a:endCxn id="62" idx="1"/>
            </p:cNvCxnSpPr>
            <p:nvPr/>
          </p:nvCxnSpPr>
          <p:spPr>
            <a:xfrm>
              <a:off x="1547664" y="2636912"/>
              <a:ext cx="4320480" cy="72008"/>
            </a:xfrm>
            <a:prstGeom prst="straightConnector1">
              <a:avLst/>
            </a:prstGeom>
            <a:ln w="57150">
              <a:solidFill>
                <a:srgbClr val="FFFF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necteur droit avec flèche 66"/>
            <p:cNvCxnSpPr>
              <a:stCxn id="57" idx="3"/>
              <a:endCxn id="63" idx="1"/>
            </p:cNvCxnSpPr>
            <p:nvPr/>
          </p:nvCxnSpPr>
          <p:spPr>
            <a:xfrm flipV="1">
              <a:off x="2051720" y="3573016"/>
              <a:ext cx="4392488" cy="216024"/>
            </a:xfrm>
            <a:prstGeom prst="straightConnector1">
              <a:avLst/>
            </a:prstGeom>
            <a:ln w="5715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5" name="Espace réservé du numéro de diapositive 9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14BE2-23BA-462B-87DF-94A3918316E8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91880" y="548680"/>
            <a:ext cx="4896544" cy="576064"/>
          </a:xfrm>
        </p:spPr>
        <p:txBody>
          <a:bodyPr>
            <a:noAutofit/>
          </a:bodyPr>
          <a:lstStyle/>
          <a:p>
            <a:r>
              <a:rPr lang="en-US" sz="3600" dirty="0" smtClean="0"/>
              <a:t>Graph Matching</a:t>
            </a:r>
            <a:endParaRPr lang="en-US" sz="36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1596" t="4796" r="1596" b="4796"/>
          <a:stretch>
            <a:fillRect/>
          </a:stretch>
        </p:blipFill>
        <p:spPr bwMode="auto">
          <a:xfrm>
            <a:off x="0" y="1052736"/>
            <a:ext cx="8494699" cy="2623487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0" y="3717032"/>
            <a:ext cx="3203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/>
              <a:t>[1] </a:t>
            </a:r>
            <a:r>
              <a:rPr lang="fr-FR" altLang="ko-KR" dirty="0" smtClean="0"/>
              <a:t>A. C. Berg, T. L. Berg, and J. Malik. </a:t>
            </a:r>
            <a:r>
              <a:rPr lang="fr-FR" altLang="ko-KR" dirty="0" smtClean="0"/>
              <a:t>CVPR05</a:t>
            </a:r>
            <a:endParaRPr lang="fr-FR" altLang="ko-KR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3685277"/>
            <a:ext cx="5940152" cy="2768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14BE2-23BA-462B-87DF-94A3918316E8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3563888" y="6453336"/>
            <a:ext cx="44644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ko-KR" dirty="0" smtClean="0"/>
              <a:t>[</a:t>
            </a:r>
            <a:r>
              <a:rPr lang="fr-FR" altLang="ko-KR" dirty="0" smtClean="0"/>
              <a:t>2] </a:t>
            </a:r>
            <a:r>
              <a:rPr lang="en-US" dirty="0" smtClean="0"/>
              <a:t>M. </a:t>
            </a:r>
            <a:r>
              <a:rPr lang="en-US" dirty="0" err="1" smtClean="0"/>
              <a:t>Leordeanu</a:t>
            </a:r>
            <a:r>
              <a:rPr lang="en-US" b="1" dirty="0" smtClean="0"/>
              <a:t> </a:t>
            </a:r>
            <a:r>
              <a:rPr lang="en-US" dirty="0" smtClean="0"/>
              <a:t>and M. Hebert. </a:t>
            </a:r>
            <a:r>
              <a:rPr lang="en-US" dirty="0" smtClean="0"/>
              <a:t>ICCV05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9168" y="548680"/>
            <a:ext cx="9011344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cs typeface="Comic Sans MS"/>
              </a:rPr>
              <a:t>Feature Matching</a:t>
            </a:r>
            <a:endParaRPr lang="en-US" dirty="0">
              <a:cs typeface="Comic Sans M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28800"/>
            <a:ext cx="4245989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0508" y="3356992"/>
            <a:ext cx="424598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llipse 7"/>
          <p:cNvSpPr/>
          <p:nvPr/>
        </p:nvSpPr>
        <p:spPr>
          <a:xfrm>
            <a:off x="3203848" y="2132856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llipse 8"/>
          <p:cNvSpPr/>
          <p:nvPr/>
        </p:nvSpPr>
        <p:spPr>
          <a:xfrm>
            <a:off x="2627784" y="2564904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llipse 9"/>
          <p:cNvSpPr/>
          <p:nvPr/>
        </p:nvSpPr>
        <p:spPr>
          <a:xfrm>
            <a:off x="2267744" y="278092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llipse 10"/>
          <p:cNvSpPr/>
          <p:nvPr/>
        </p:nvSpPr>
        <p:spPr>
          <a:xfrm>
            <a:off x="2627784" y="2132856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Ellipse 11"/>
          <p:cNvSpPr/>
          <p:nvPr/>
        </p:nvSpPr>
        <p:spPr>
          <a:xfrm>
            <a:off x="1907704" y="206084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Ellipse 12"/>
          <p:cNvSpPr/>
          <p:nvPr/>
        </p:nvSpPr>
        <p:spPr>
          <a:xfrm>
            <a:off x="1259632" y="242088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llipse 13"/>
          <p:cNvSpPr/>
          <p:nvPr/>
        </p:nvSpPr>
        <p:spPr>
          <a:xfrm>
            <a:off x="1907704" y="242088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Ellipse 14"/>
          <p:cNvSpPr/>
          <p:nvPr/>
        </p:nvSpPr>
        <p:spPr>
          <a:xfrm>
            <a:off x="6156176" y="3789040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Ellipse 15"/>
          <p:cNvSpPr/>
          <p:nvPr/>
        </p:nvSpPr>
        <p:spPr>
          <a:xfrm>
            <a:off x="7020272" y="3645024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Ellipse 16"/>
          <p:cNvSpPr/>
          <p:nvPr/>
        </p:nvSpPr>
        <p:spPr>
          <a:xfrm>
            <a:off x="7596336" y="3789040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Ellipse 17"/>
          <p:cNvSpPr/>
          <p:nvPr/>
        </p:nvSpPr>
        <p:spPr>
          <a:xfrm>
            <a:off x="7020272" y="4365104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Ellipse 18"/>
          <p:cNvSpPr/>
          <p:nvPr/>
        </p:nvSpPr>
        <p:spPr>
          <a:xfrm>
            <a:off x="6084168" y="422108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Ellipse 19"/>
          <p:cNvSpPr/>
          <p:nvPr/>
        </p:nvSpPr>
        <p:spPr>
          <a:xfrm>
            <a:off x="6588224" y="4653136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Ellipse 20"/>
          <p:cNvSpPr/>
          <p:nvPr/>
        </p:nvSpPr>
        <p:spPr>
          <a:xfrm>
            <a:off x="1331640" y="1916832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Ellipse 21"/>
          <p:cNvSpPr/>
          <p:nvPr/>
        </p:nvSpPr>
        <p:spPr>
          <a:xfrm>
            <a:off x="5796136" y="3573016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Ellipse 43"/>
          <p:cNvSpPr/>
          <p:nvPr/>
        </p:nvSpPr>
        <p:spPr>
          <a:xfrm>
            <a:off x="5724128" y="4293096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e 53"/>
          <p:cNvGrpSpPr/>
          <p:nvPr/>
        </p:nvGrpSpPr>
        <p:grpSpPr>
          <a:xfrm>
            <a:off x="1382557" y="1937923"/>
            <a:ext cx="6234870" cy="2838138"/>
            <a:chOff x="1361466" y="2441980"/>
            <a:chExt cx="6234870" cy="2838138"/>
          </a:xfrm>
        </p:grpSpPr>
        <p:cxnSp>
          <p:nvCxnSpPr>
            <p:cNvPr id="26" name="Connecteur en arc 25"/>
            <p:cNvCxnSpPr>
              <a:stCxn id="8" idx="7"/>
              <a:endCxn id="17" idx="1"/>
            </p:cNvCxnSpPr>
            <p:nvPr/>
          </p:nvCxnSpPr>
          <p:spPr>
            <a:xfrm rot="16200000" flipH="1">
              <a:off x="4622917" y="1340769"/>
              <a:ext cx="1656184" cy="4290654"/>
            </a:xfrm>
            <a:prstGeom prst="curvedConnector3">
              <a:avLst>
                <a:gd name="adj1" fmla="val -15076"/>
              </a:avLst>
            </a:prstGeom>
            <a:ln w="1905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en arc 27"/>
            <p:cNvCxnSpPr>
              <a:stCxn id="11" idx="7"/>
              <a:endCxn id="16" idx="1"/>
            </p:cNvCxnSpPr>
            <p:nvPr/>
          </p:nvCxnSpPr>
          <p:spPr>
            <a:xfrm rot="16200000" flipH="1">
              <a:off x="4118861" y="1268761"/>
              <a:ext cx="1512168" cy="4290654"/>
            </a:xfrm>
            <a:prstGeom prst="curvedConnector3">
              <a:avLst>
                <a:gd name="adj1" fmla="val -16512"/>
              </a:avLst>
            </a:prstGeom>
            <a:ln w="1905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en arc 30"/>
            <p:cNvCxnSpPr>
              <a:stCxn id="12" idx="7"/>
              <a:endCxn id="15" idx="2"/>
            </p:cNvCxnSpPr>
            <p:nvPr/>
          </p:nvCxnSpPr>
          <p:spPr>
            <a:xfrm rot="16200000" flipH="1">
              <a:off x="3182756" y="1412777"/>
              <a:ext cx="1779109" cy="4125547"/>
            </a:xfrm>
            <a:prstGeom prst="curvedConnector4">
              <a:avLst>
                <a:gd name="adj1" fmla="val -12849"/>
                <a:gd name="adj2" fmla="val 50256"/>
              </a:avLst>
            </a:prstGeom>
            <a:ln w="1905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eur en arc 30"/>
            <p:cNvCxnSpPr>
              <a:stCxn id="21" idx="7"/>
              <a:endCxn id="22" idx="0"/>
            </p:cNvCxnSpPr>
            <p:nvPr/>
          </p:nvCxnSpPr>
          <p:spPr>
            <a:xfrm rot="16200000" flipH="1">
              <a:off x="2822716" y="1052737"/>
              <a:ext cx="1635093" cy="4413579"/>
            </a:xfrm>
            <a:prstGeom prst="curvedConnector3">
              <a:avLst>
                <a:gd name="adj1" fmla="val -15271"/>
              </a:avLst>
            </a:prstGeom>
            <a:ln w="1905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eur en arc 30"/>
            <p:cNvCxnSpPr>
              <a:stCxn id="9" idx="7"/>
              <a:endCxn id="18" idx="1"/>
            </p:cNvCxnSpPr>
            <p:nvPr/>
          </p:nvCxnSpPr>
          <p:spPr>
            <a:xfrm rot="16200000" flipH="1">
              <a:off x="3974845" y="1844825"/>
              <a:ext cx="1800200" cy="4290654"/>
            </a:xfrm>
            <a:prstGeom prst="curvedConnector3">
              <a:avLst>
                <a:gd name="adj1" fmla="val -13870"/>
              </a:avLst>
            </a:prstGeom>
            <a:ln w="1905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cteur en arc 30"/>
            <p:cNvCxnSpPr>
              <a:stCxn id="14" idx="7"/>
              <a:endCxn id="19" idx="1"/>
            </p:cNvCxnSpPr>
            <p:nvPr/>
          </p:nvCxnSpPr>
          <p:spPr>
            <a:xfrm rot="16200000" flipH="1">
              <a:off x="3146753" y="1808821"/>
              <a:ext cx="1800200" cy="4074630"/>
            </a:xfrm>
            <a:prstGeom prst="curvedConnector3">
              <a:avLst>
                <a:gd name="adj1" fmla="val -13870"/>
              </a:avLst>
            </a:prstGeom>
            <a:ln w="1905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cteur en arc 30"/>
            <p:cNvCxnSpPr>
              <a:endCxn id="44" idx="2"/>
            </p:cNvCxnSpPr>
            <p:nvPr/>
          </p:nvCxnSpPr>
          <p:spPr>
            <a:xfrm>
              <a:off x="1361466" y="2996954"/>
              <a:ext cx="4341571" cy="1872207"/>
            </a:xfrm>
            <a:prstGeom prst="curvedConnector3">
              <a:avLst>
                <a:gd name="adj1" fmla="val 50000"/>
              </a:avLst>
            </a:prstGeom>
            <a:ln w="1905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cteur en arc 30"/>
            <p:cNvCxnSpPr>
              <a:stCxn id="10" idx="5"/>
              <a:endCxn id="20" idx="3"/>
            </p:cNvCxnSpPr>
            <p:nvPr/>
          </p:nvCxnSpPr>
          <p:spPr>
            <a:xfrm rot="16200000" flipH="1">
              <a:off x="3542797" y="2234691"/>
              <a:ext cx="1872208" cy="4218646"/>
            </a:xfrm>
            <a:prstGeom prst="curvedConnector3">
              <a:avLst>
                <a:gd name="adj1" fmla="val 160093"/>
              </a:avLst>
            </a:prstGeom>
            <a:ln w="1905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/>
          <p:cNvSpPr txBox="1"/>
          <p:nvPr/>
        </p:nvSpPr>
        <p:spPr>
          <a:xfrm>
            <a:off x="179512" y="5581689"/>
            <a:ext cx="376615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alibri" pitchFamily="34" charset="0"/>
                <a:cs typeface="Calibri" pitchFamily="34" charset="0"/>
              </a:rPr>
              <a:t>Caputo (2004)</a:t>
            </a:r>
          </a:p>
          <a:p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Boiman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Shechtman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&amp;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Irani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(2008)</a:t>
            </a:r>
          </a:p>
          <a:p>
            <a:r>
              <a:rPr lang="en-US" sz="2000" dirty="0" smtClean="0">
                <a:latin typeface="Calibri" pitchFamily="34" charset="0"/>
                <a:cs typeface="Calibri" pitchFamily="34" charset="0"/>
              </a:rPr>
              <a:t>Caputo &amp;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Jie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(2009)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8444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7160" y="548680"/>
            <a:ext cx="9011344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cs typeface="Comic Sans MS"/>
              </a:rPr>
              <a:t>Graph Matching</a:t>
            </a:r>
            <a:endParaRPr lang="en-US" dirty="0">
              <a:cs typeface="Comic Sans M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28800"/>
            <a:ext cx="4245989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356992"/>
            <a:ext cx="424598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llipse 7"/>
          <p:cNvSpPr/>
          <p:nvPr/>
        </p:nvSpPr>
        <p:spPr>
          <a:xfrm>
            <a:off x="3203848" y="2132856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llipse 8"/>
          <p:cNvSpPr/>
          <p:nvPr/>
        </p:nvSpPr>
        <p:spPr>
          <a:xfrm>
            <a:off x="2627784" y="2564904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llipse 9"/>
          <p:cNvSpPr/>
          <p:nvPr/>
        </p:nvSpPr>
        <p:spPr>
          <a:xfrm>
            <a:off x="2267744" y="278092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llipse 10"/>
          <p:cNvSpPr/>
          <p:nvPr/>
        </p:nvSpPr>
        <p:spPr>
          <a:xfrm>
            <a:off x="2627784" y="2132856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Ellipse 11"/>
          <p:cNvSpPr/>
          <p:nvPr/>
        </p:nvSpPr>
        <p:spPr>
          <a:xfrm>
            <a:off x="1907704" y="206084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Ellipse 12"/>
          <p:cNvSpPr/>
          <p:nvPr/>
        </p:nvSpPr>
        <p:spPr>
          <a:xfrm>
            <a:off x="1259632" y="242088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llipse 13"/>
          <p:cNvSpPr/>
          <p:nvPr/>
        </p:nvSpPr>
        <p:spPr>
          <a:xfrm>
            <a:off x="1907704" y="242088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Ellipse 14"/>
          <p:cNvSpPr/>
          <p:nvPr/>
        </p:nvSpPr>
        <p:spPr>
          <a:xfrm>
            <a:off x="6156176" y="3789040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Ellipse 15"/>
          <p:cNvSpPr/>
          <p:nvPr/>
        </p:nvSpPr>
        <p:spPr>
          <a:xfrm>
            <a:off x="7020272" y="3645024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Ellipse 16"/>
          <p:cNvSpPr/>
          <p:nvPr/>
        </p:nvSpPr>
        <p:spPr>
          <a:xfrm>
            <a:off x="7596336" y="3789040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Ellipse 17"/>
          <p:cNvSpPr/>
          <p:nvPr/>
        </p:nvSpPr>
        <p:spPr>
          <a:xfrm>
            <a:off x="7020272" y="4365104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Ellipse 18"/>
          <p:cNvSpPr/>
          <p:nvPr/>
        </p:nvSpPr>
        <p:spPr>
          <a:xfrm>
            <a:off x="6084168" y="422108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Ellipse 19"/>
          <p:cNvSpPr/>
          <p:nvPr/>
        </p:nvSpPr>
        <p:spPr>
          <a:xfrm>
            <a:off x="6588224" y="4653136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Ellipse 20"/>
          <p:cNvSpPr/>
          <p:nvPr/>
        </p:nvSpPr>
        <p:spPr>
          <a:xfrm>
            <a:off x="1331640" y="1916832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Ellipse 21"/>
          <p:cNvSpPr/>
          <p:nvPr/>
        </p:nvSpPr>
        <p:spPr>
          <a:xfrm>
            <a:off x="5796136" y="3573016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Ellipse 43"/>
          <p:cNvSpPr/>
          <p:nvPr/>
        </p:nvSpPr>
        <p:spPr>
          <a:xfrm>
            <a:off x="5724128" y="4293096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e 53"/>
          <p:cNvGrpSpPr/>
          <p:nvPr/>
        </p:nvGrpSpPr>
        <p:grpSpPr>
          <a:xfrm>
            <a:off x="1454564" y="1937923"/>
            <a:ext cx="6162863" cy="2448272"/>
            <a:chOff x="1450945" y="2489276"/>
            <a:chExt cx="6162863" cy="2448272"/>
          </a:xfrm>
        </p:grpSpPr>
        <p:cxnSp>
          <p:nvCxnSpPr>
            <p:cNvPr id="26" name="Connecteur en arc 25"/>
            <p:cNvCxnSpPr>
              <a:stCxn id="8" idx="7"/>
              <a:endCxn id="17" idx="1"/>
            </p:cNvCxnSpPr>
            <p:nvPr/>
          </p:nvCxnSpPr>
          <p:spPr>
            <a:xfrm rot="16200000" flipH="1">
              <a:off x="4640389" y="1388065"/>
              <a:ext cx="1656184" cy="4290654"/>
            </a:xfrm>
            <a:prstGeom prst="curvedConnector3">
              <a:avLst>
                <a:gd name="adj1" fmla="val -15076"/>
              </a:avLst>
            </a:prstGeom>
            <a:ln w="1905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eur en arc 30"/>
            <p:cNvCxnSpPr>
              <a:stCxn id="21" idx="7"/>
              <a:endCxn id="22" idx="0"/>
            </p:cNvCxnSpPr>
            <p:nvPr/>
          </p:nvCxnSpPr>
          <p:spPr>
            <a:xfrm rot="16200000" flipH="1">
              <a:off x="2840188" y="1100033"/>
              <a:ext cx="1635093" cy="4413579"/>
            </a:xfrm>
            <a:prstGeom prst="curvedConnector3">
              <a:avLst>
                <a:gd name="adj1" fmla="val -15271"/>
              </a:avLst>
            </a:prstGeom>
            <a:ln w="1905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eur en arc 30"/>
            <p:cNvCxnSpPr>
              <a:stCxn id="9" idx="7"/>
              <a:endCxn id="18" idx="1"/>
            </p:cNvCxnSpPr>
            <p:nvPr/>
          </p:nvCxnSpPr>
          <p:spPr>
            <a:xfrm rot="16200000" flipH="1">
              <a:off x="3992317" y="1892121"/>
              <a:ext cx="1800200" cy="4290654"/>
            </a:xfrm>
            <a:prstGeom prst="curvedConnector3">
              <a:avLst>
                <a:gd name="adj1" fmla="val -13870"/>
              </a:avLst>
            </a:prstGeom>
            <a:ln w="1905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e 39"/>
          <p:cNvGrpSpPr/>
          <p:nvPr/>
        </p:nvGrpSpPr>
        <p:grpSpPr>
          <a:xfrm>
            <a:off x="1454565" y="2018664"/>
            <a:ext cx="1770375" cy="597156"/>
            <a:chOff x="1454565" y="2594728"/>
            <a:chExt cx="1770375" cy="597156"/>
          </a:xfrm>
        </p:grpSpPr>
        <p:cxnSp>
          <p:nvCxnSpPr>
            <p:cNvPr id="32" name="Connecteur droit avec flèche 31"/>
            <p:cNvCxnSpPr>
              <a:stCxn id="21" idx="5"/>
              <a:endCxn id="9" idx="2"/>
            </p:cNvCxnSpPr>
            <p:nvPr/>
          </p:nvCxnSpPr>
          <p:spPr>
            <a:xfrm rot="16200000" flipH="1">
              <a:off x="1742597" y="2306696"/>
              <a:ext cx="597155" cy="1173219"/>
            </a:xfrm>
            <a:prstGeom prst="straightConnector1">
              <a:avLst/>
            </a:prstGeom>
            <a:ln w="28575">
              <a:solidFill>
                <a:schemeClr val="accent2">
                  <a:lumMod val="75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avec flèche 32"/>
            <p:cNvCxnSpPr>
              <a:stCxn id="8" idx="3"/>
              <a:endCxn id="9" idx="6"/>
            </p:cNvCxnSpPr>
            <p:nvPr/>
          </p:nvCxnSpPr>
          <p:spPr>
            <a:xfrm rot="5400000">
              <a:off x="2807805" y="2774749"/>
              <a:ext cx="381131" cy="453139"/>
            </a:xfrm>
            <a:prstGeom prst="straightConnector1">
              <a:avLst/>
            </a:prstGeom>
            <a:ln w="28575">
              <a:solidFill>
                <a:schemeClr val="accent2">
                  <a:lumMod val="75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cteur droit avec flèche 35"/>
            <p:cNvCxnSpPr>
              <a:stCxn id="8" idx="2"/>
              <a:endCxn id="21" idx="5"/>
            </p:cNvCxnSpPr>
            <p:nvPr/>
          </p:nvCxnSpPr>
          <p:spPr>
            <a:xfrm rot="10800000">
              <a:off x="1454566" y="2594730"/>
              <a:ext cx="1749283" cy="165107"/>
            </a:xfrm>
            <a:prstGeom prst="straightConnector1">
              <a:avLst/>
            </a:prstGeom>
            <a:ln w="28575">
              <a:solidFill>
                <a:schemeClr val="accent2">
                  <a:lumMod val="75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e 41"/>
          <p:cNvGrpSpPr/>
          <p:nvPr/>
        </p:nvGrpSpPr>
        <p:grpSpPr>
          <a:xfrm>
            <a:off x="5868144" y="3645024"/>
            <a:ext cx="1772861" cy="792087"/>
            <a:chOff x="1454565" y="1967748"/>
            <a:chExt cx="1772861" cy="792087"/>
          </a:xfrm>
        </p:grpSpPr>
        <p:cxnSp>
          <p:nvCxnSpPr>
            <p:cNvPr id="43" name="Connecteur droit avec flèche 42"/>
            <p:cNvCxnSpPr/>
            <p:nvPr/>
          </p:nvCxnSpPr>
          <p:spPr>
            <a:xfrm>
              <a:off x="1457049" y="2069580"/>
              <a:ext cx="1173219" cy="690255"/>
            </a:xfrm>
            <a:prstGeom prst="straightConnector1">
              <a:avLst/>
            </a:prstGeom>
            <a:ln w="28575">
              <a:solidFill>
                <a:schemeClr val="accent2">
                  <a:lumMod val="75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cteur droit avec flèche 45"/>
            <p:cNvCxnSpPr/>
            <p:nvPr/>
          </p:nvCxnSpPr>
          <p:spPr>
            <a:xfrm rot="10800000" flipV="1">
              <a:off x="2732103" y="2285605"/>
              <a:ext cx="495323" cy="474230"/>
            </a:xfrm>
            <a:prstGeom prst="straightConnector1">
              <a:avLst/>
            </a:prstGeom>
            <a:ln w="28575">
              <a:solidFill>
                <a:schemeClr val="accent2">
                  <a:lumMod val="75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cteur droit avec flèche 46"/>
            <p:cNvCxnSpPr/>
            <p:nvPr/>
          </p:nvCxnSpPr>
          <p:spPr>
            <a:xfrm rot="10800000">
              <a:off x="1454565" y="1967748"/>
              <a:ext cx="1749283" cy="165107"/>
            </a:xfrm>
            <a:prstGeom prst="straightConnector1">
              <a:avLst/>
            </a:prstGeom>
            <a:ln w="28575">
              <a:solidFill>
                <a:schemeClr val="accent2">
                  <a:lumMod val="75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Rectangle 44"/>
          <p:cNvSpPr/>
          <p:nvPr/>
        </p:nvSpPr>
        <p:spPr>
          <a:xfrm>
            <a:off x="144016" y="4494599"/>
            <a:ext cx="320384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err="1" smtClean="0">
                <a:latin typeface="Calibri" pitchFamily="34" charset="0"/>
                <a:cs typeface="Calibri" pitchFamily="34" charset="0"/>
              </a:rPr>
              <a:t>Nevatia</a:t>
            </a:r>
            <a:r>
              <a:rPr lang="fr-FR" sz="2000" dirty="0" smtClean="0">
                <a:latin typeface="Calibri" pitchFamily="34" charset="0"/>
                <a:cs typeface="Calibri" pitchFamily="34" charset="0"/>
              </a:rPr>
              <a:t> &amp; Binford’72</a:t>
            </a:r>
          </a:p>
          <a:p>
            <a:r>
              <a:rPr lang="fr-FR" sz="2000" dirty="0" smtClean="0">
                <a:latin typeface="Calibri" pitchFamily="34" charset="0"/>
                <a:cs typeface="Calibri" pitchFamily="34" charset="0"/>
              </a:rPr>
              <a:t>Fischler </a:t>
            </a:r>
            <a:r>
              <a:rPr lang="fr-FR" sz="2000" dirty="0">
                <a:latin typeface="Calibri" pitchFamily="34" charset="0"/>
                <a:cs typeface="Calibri" pitchFamily="34" charset="0"/>
              </a:rPr>
              <a:t>&amp; </a:t>
            </a:r>
            <a:r>
              <a:rPr lang="fr-FR" sz="2000" dirty="0" smtClean="0">
                <a:latin typeface="Calibri" pitchFamily="34" charset="0"/>
                <a:cs typeface="Calibri" pitchFamily="34" charset="0"/>
              </a:rPr>
              <a:t>Elschlager’73</a:t>
            </a:r>
          </a:p>
          <a:p>
            <a:r>
              <a:rPr lang="en-US" altLang="ko-KR" sz="2000" dirty="0" smtClean="0">
                <a:latin typeface="Calibri" pitchFamily="34" charset="0"/>
                <a:cs typeface="Calibri" pitchFamily="34" charset="0"/>
              </a:rPr>
              <a:t>Berg, Berg, &amp; Malik’05</a:t>
            </a:r>
          </a:p>
          <a:p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Leordeanu</a:t>
            </a:r>
            <a:r>
              <a:rPr lang="en-US" sz="20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&amp;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Hebert’05</a:t>
            </a:r>
          </a:p>
          <a:p>
            <a:r>
              <a:rPr lang="en-US" altLang="ko-KR" sz="2000" dirty="0" err="1" smtClean="0">
                <a:latin typeface="Calibri" pitchFamily="34" charset="0"/>
                <a:cs typeface="Calibri" pitchFamily="34" charset="0"/>
              </a:rPr>
              <a:t>Cour</a:t>
            </a:r>
            <a:r>
              <a:rPr lang="en-US" altLang="ko-KR" sz="2000" dirty="0" smtClean="0">
                <a:latin typeface="Calibri" pitchFamily="34" charset="0"/>
                <a:cs typeface="Calibri" pitchFamily="34" charset="0"/>
              </a:rPr>
              <a:t> &amp; Shi’08</a:t>
            </a:r>
          </a:p>
          <a:p>
            <a:r>
              <a:rPr lang="en-US" sz="2000" dirty="0" smtClean="0">
                <a:latin typeface="Calibri" pitchFamily="34" charset="0"/>
                <a:cs typeface="Calibri" pitchFamily="34" charset="0"/>
              </a:rPr>
              <a:t>Kim &amp; Grauman’10</a:t>
            </a:r>
          </a:p>
          <a:p>
            <a:r>
              <a:rPr lang="en-US" sz="2000" dirty="0" smtClean="0">
                <a:latin typeface="Calibri" pitchFamily="34" charset="0"/>
                <a:cs typeface="Calibri" pitchFamily="34" charset="0"/>
              </a:rPr>
              <a:t>Etc.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Text Box 2"/>
          <p:cNvSpPr txBox="1">
            <a:spLocks noChangeArrowheads="1"/>
          </p:cNvSpPr>
          <p:nvPr/>
        </p:nvSpPr>
        <p:spPr bwMode="auto">
          <a:xfrm>
            <a:off x="1907704" y="5157192"/>
            <a:ext cx="535422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fontAlgn="base">
              <a:spcBef>
                <a:spcPct val="50000"/>
              </a:spcBef>
              <a:spcAft>
                <a:spcPct val="0"/>
              </a:spcAft>
              <a:buFont typeface="Arial"/>
              <a:buChar char="•"/>
            </a:pPr>
            <a:r>
              <a:rPr lang="en-US" sz="2400" dirty="0" err="1" smtClean="0">
                <a:latin typeface="+mj-lt"/>
                <a:cs typeface="Comic Sans MS"/>
              </a:rPr>
              <a:t>Lazebnik</a:t>
            </a:r>
            <a:r>
              <a:rPr lang="en-US" sz="2400" dirty="0" smtClean="0">
                <a:latin typeface="+mj-lt"/>
                <a:cs typeface="Comic Sans MS"/>
              </a:rPr>
              <a:t>, </a:t>
            </a:r>
            <a:r>
              <a:rPr lang="en-US" sz="2400" dirty="0" err="1" smtClean="0">
                <a:latin typeface="+mj-lt"/>
                <a:cs typeface="Comic Sans MS"/>
              </a:rPr>
              <a:t>Schmid</a:t>
            </a:r>
            <a:r>
              <a:rPr lang="en-US" sz="2400" dirty="0" smtClean="0">
                <a:latin typeface="+mj-lt"/>
                <a:cs typeface="Comic Sans MS"/>
              </a:rPr>
              <a:t> </a:t>
            </a:r>
            <a:r>
              <a:rPr lang="en-US" sz="2400" dirty="0" smtClean="0">
                <a:latin typeface="+mj-lt"/>
                <a:cs typeface="Comic Sans MS"/>
              </a:rPr>
              <a:t>and </a:t>
            </a:r>
            <a:r>
              <a:rPr lang="en-US" sz="2400" dirty="0" smtClean="0">
                <a:latin typeface="+mj-lt"/>
                <a:cs typeface="Comic Sans MS"/>
              </a:rPr>
              <a:t>Ponce (2006)</a:t>
            </a:r>
          </a:p>
          <a:p>
            <a:pPr marL="342900" indent="-342900" fontAlgn="base">
              <a:spcBef>
                <a:spcPct val="50000"/>
              </a:spcBef>
              <a:spcAft>
                <a:spcPct val="0"/>
              </a:spcAft>
              <a:buFont typeface="Arial"/>
              <a:buChar char="•"/>
            </a:pPr>
            <a:r>
              <a:rPr lang="en-US" sz="2400" dirty="0" err="1" smtClean="0">
                <a:latin typeface="+mj-lt"/>
                <a:cs typeface="Comic Sans MS"/>
              </a:rPr>
              <a:t>Indyk</a:t>
            </a:r>
            <a:r>
              <a:rPr lang="en-US" sz="2400" dirty="0" smtClean="0">
                <a:latin typeface="+mj-lt"/>
                <a:cs typeface="Comic Sans MS"/>
              </a:rPr>
              <a:t> </a:t>
            </a:r>
            <a:r>
              <a:rPr lang="en-US" sz="2400" dirty="0" smtClean="0">
                <a:latin typeface="+mj-lt"/>
                <a:cs typeface="Comic Sans MS"/>
              </a:rPr>
              <a:t>and </a:t>
            </a:r>
            <a:r>
              <a:rPr lang="en-US" sz="2400" dirty="0" err="1" smtClean="0">
                <a:latin typeface="+mj-lt"/>
                <a:cs typeface="Comic Sans MS"/>
              </a:rPr>
              <a:t>Thaper</a:t>
            </a:r>
            <a:r>
              <a:rPr lang="en-US" sz="2400" dirty="0">
                <a:latin typeface="+mj-lt"/>
                <a:cs typeface="Comic Sans MS"/>
              </a:rPr>
              <a:t> </a:t>
            </a:r>
            <a:r>
              <a:rPr lang="en-US" sz="2400" dirty="0" smtClean="0">
                <a:latin typeface="+mj-lt"/>
                <a:cs typeface="Comic Sans MS"/>
              </a:rPr>
              <a:t>(2003)  </a:t>
            </a:r>
          </a:p>
          <a:p>
            <a:pPr marL="342900" indent="-342900" fontAlgn="base">
              <a:spcBef>
                <a:spcPct val="50000"/>
              </a:spcBef>
              <a:spcAft>
                <a:spcPct val="0"/>
              </a:spcAft>
              <a:buFont typeface="Arial"/>
              <a:buChar char="•"/>
            </a:pPr>
            <a:r>
              <a:rPr lang="en-US" sz="2400" dirty="0" err="1" smtClean="0">
                <a:latin typeface="+mj-lt"/>
                <a:cs typeface="Comic Sans MS"/>
              </a:rPr>
              <a:t>Grauman</a:t>
            </a:r>
            <a:r>
              <a:rPr lang="en-US" sz="2400" dirty="0" smtClean="0">
                <a:latin typeface="+mj-lt"/>
                <a:cs typeface="Comic Sans MS"/>
              </a:rPr>
              <a:t> </a:t>
            </a:r>
            <a:r>
              <a:rPr lang="en-US" sz="2400" dirty="0" smtClean="0">
                <a:latin typeface="+mj-lt"/>
                <a:cs typeface="Comic Sans MS"/>
              </a:rPr>
              <a:t>and </a:t>
            </a:r>
            <a:r>
              <a:rPr lang="en-US" sz="2400" dirty="0" smtClean="0">
                <a:latin typeface="+mj-lt"/>
                <a:cs typeface="Comic Sans MS"/>
              </a:rPr>
              <a:t>Darrell</a:t>
            </a:r>
            <a:r>
              <a:rPr lang="en-US" sz="2400" dirty="0">
                <a:latin typeface="+mj-lt"/>
                <a:cs typeface="Comic Sans MS"/>
              </a:rPr>
              <a:t> </a:t>
            </a:r>
            <a:r>
              <a:rPr lang="en-US" sz="2400" dirty="0" smtClean="0">
                <a:latin typeface="+mj-lt"/>
                <a:cs typeface="Comic Sans MS"/>
              </a:rPr>
              <a:t>(2005</a:t>
            </a:r>
            <a:r>
              <a:rPr lang="en-US" sz="2400" dirty="0">
                <a:latin typeface="+mj-lt"/>
                <a:cs typeface="Comic Sans MS"/>
              </a:rPr>
              <a:t>)</a:t>
            </a:r>
          </a:p>
        </p:txBody>
      </p:sp>
      <p:sp>
        <p:nvSpPr>
          <p:cNvPr id="233475" name="Text Box 3"/>
          <p:cNvSpPr txBox="1">
            <a:spLocks noChangeArrowheads="1"/>
          </p:cNvSpPr>
          <p:nvPr/>
        </p:nvSpPr>
        <p:spPr bwMode="auto">
          <a:xfrm>
            <a:off x="1914042" y="190381"/>
            <a:ext cx="524765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3600" dirty="0">
                <a:latin typeface="+mj-lt"/>
              </a:rPr>
              <a:t>Spatial </a:t>
            </a:r>
            <a:r>
              <a:rPr lang="fr-FR" sz="3600" dirty="0" err="1" smtClean="0">
                <a:latin typeface="+mj-lt"/>
              </a:rPr>
              <a:t>pyramid</a:t>
            </a:r>
            <a:r>
              <a:rPr lang="fr-FR" sz="3600" dirty="0" smtClean="0">
                <a:latin typeface="+mj-lt"/>
              </a:rPr>
              <a:t> </a:t>
            </a:r>
            <a:r>
              <a:rPr lang="fr-FR" sz="3600" dirty="0" err="1" smtClean="0">
                <a:latin typeface="+mj-lt"/>
              </a:rPr>
              <a:t>kernels</a:t>
            </a:r>
            <a:endParaRPr lang="fr-FR" sz="3600" dirty="0" smtClean="0">
              <a:latin typeface="+mj-lt"/>
            </a:endParaRPr>
          </a:p>
        </p:txBody>
      </p:sp>
      <p:pic>
        <p:nvPicPr>
          <p:cNvPr id="233476" name="Picture 4" descr="pyramid_matching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8913" y="1022350"/>
            <a:ext cx="3656012" cy="365601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125921" y="4653136"/>
            <a:ext cx="2737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  <a:cs typeface="Comic Sans MS"/>
              </a:rPr>
              <a:t>(Courtesy of L. </a:t>
            </a:r>
            <a:r>
              <a:rPr lang="en-US" dirty="0" err="1" smtClean="0">
                <a:latin typeface="+mj-lt"/>
                <a:cs typeface="Comic Sans MS"/>
              </a:rPr>
              <a:t>Lazebnik</a:t>
            </a:r>
            <a:r>
              <a:rPr lang="en-US" dirty="0" smtClean="0">
                <a:latin typeface="+mj-lt"/>
                <a:cs typeface="Comic Sans MS"/>
              </a:rPr>
              <a:t>)</a:t>
            </a:r>
            <a:endParaRPr lang="en-US" dirty="0">
              <a:latin typeface="+mj-lt"/>
              <a:cs typeface="Comic Sans M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14BE2-23BA-462B-87DF-94A3918316E8}" type="slidenum">
              <a:rPr lang="fr-FR" smtClean="0">
                <a:latin typeface="+mj-lt"/>
              </a:rPr>
              <a:pPr/>
              <a:t>9</a:t>
            </a:fld>
            <a:endParaRPr lang="fr-FR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821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CHERCHEUR@IMRQQTDZTCNJMKSO" val="4139"/>
  <p:tag name="FIRSTDUCHENNE@7CFFLGPR49EHY57I" val="4266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nalisé 1">
      <a:majorFont>
        <a:latin typeface="Alice"/>
        <a:ea typeface=""/>
        <a:cs typeface=""/>
      </a:majorFont>
      <a:minorFont>
        <a:latin typeface="Ali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1245</Words>
  <Application>Microsoft Office PowerPoint</Application>
  <PresentationFormat>Affichage à l'écran (4:3)</PresentationFormat>
  <Paragraphs>373</Paragraphs>
  <Slides>43</Slides>
  <Notes>13</Notes>
  <HiddenSlides>1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43</vt:i4>
      </vt:variant>
    </vt:vector>
  </HeadingPairs>
  <TitlesOfParts>
    <vt:vector size="46" baseType="lpstr">
      <vt:lpstr>Thème Office</vt:lpstr>
      <vt:lpstr>方程式</vt:lpstr>
      <vt:lpstr>Microsoft Éditeur d'équations 3.0</vt:lpstr>
      <vt:lpstr>A Graph-Matching Kernel for Object Categorization</vt:lpstr>
      <vt:lpstr>Goal: Object Categorization</vt:lpstr>
      <vt:lpstr>Comparing images</vt:lpstr>
      <vt:lpstr>Unaligned Images are hard to compare</vt:lpstr>
      <vt:lpstr>Unaligned Images are hard to compare</vt:lpstr>
      <vt:lpstr>Graph Matching</vt:lpstr>
      <vt:lpstr>Feature Matching</vt:lpstr>
      <vt:lpstr>Graph Matching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Graph Matching</vt:lpstr>
      <vt:lpstr>So, how does it perform in real life?</vt:lpstr>
      <vt:lpstr>Graph Matching</vt:lpstr>
      <vt:lpstr>Our Approach</vt:lpstr>
      <vt:lpstr>Outline of our method</vt:lpstr>
      <vt:lpstr>Diapositive 21</vt:lpstr>
      <vt:lpstr>Diapositive 22</vt:lpstr>
      <vt:lpstr>Graph-Matching on Dense Grid</vt:lpstr>
      <vt:lpstr>Diapositive 24</vt:lpstr>
      <vt:lpstr>Unary term</vt:lpstr>
      <vt:lpstr>Diapositive 26</vt:lpstr>
      <vt:lpstr>Diapositive 27</vt:lpstr>
      <vt:lpstr>Diapositive 28</vt:lpstr>
      <vt:lpstr>Optimization problem</vt:lpstr>
      <vt:lpstr>Vertical Move</vt:lpstr>
      <vt:lpstr>Horizontal Move</vt:lpstr>
      <vt:lpstr>Diagonal Move</vt:lpstr>
      <vt:lpstr>General Move</vt:lpstr>
      <vt:lpstr>Optimization</vt:lpstr>
      <vt:lpstr>Optimization method</vt:lpstr>
      <vt:lpstr>Comparison with alpha-expansion</vt:lpstr>
      <vt:lpstr>Summary</vt:lpstr>
      <vt:lpstr>Diapositive 38</vt:lpstr>
      <vt:lpstr>Results for Graph Matching methods </vt:lpstr>
      <vt:lpstr>Results: Caltech 101</vt:lpstr>
      <vt:lpstr>Results: Caltech 256</vt:lpstr>
      <vt:lpstr>Matching Time</vt:lpstr>
      <vt:lpstr>Diapositive 43</vt:lpstr>
    </vt:vector>
  </TitlesOfParts>
  <Company>inria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Chercheur</dc:creator>
  <cp:lastModifiedBy>duchenne</cp:lastModifiedBy>
  <cp:revision>362</cp:revision>
  <dcterms:created xsi:type="dcterms:W3CDTF">2011-04-27T14:54:08Z</dcterms:created>
  <dcterms:modified xsi:type="dcterms:W3CDTF">2011-11-11T21:58:39Z</dcterms:modified>
</cp:coreProperties>
</file>